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4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97" r:id="rId3"/>
    <p:sldId id="398" r:id="rId4"/>
    <p:sldId id="396" r:id="rId5"/>
    <p:sldId id="401" r:id="rId6"/>
    <p:sldId id="267" r:id="rId7"/>
    <p:sldId id="402" r:id="rId8"/>
    <p:sldId id="336" r:id="rId9"/>
    <p:sldId id="337" r:id="rId10"/>
    <p:sldId id="347" r:id="rId11"/>
    <p:sldId id="351" r:id="rId12"/>
    <p:sldId id="352" r:id="rId13"/>
    <p:sldId id="354" r:id="rId14"/>
    <p:sldId id="278" r:id="rId15"/>
    <p:sldId id="309" r:id="rId16"/>
    <p:sldId id="311" r:id="rId17"/>
    <p:sldId id="408" r:id="rId18"/>
    <p:sldId id="360" r:id="rId19"/>
    <p:sldId id="403" r:id="rId20"/>
    <p:sldId id="405" r:id="rId21"/>
    <p:sldId id="406" r:id="rId22"/>
    <p:sldId id="407" r:id="rId23"/>
    <p:sldId id="394" r:id="rId2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1" y="53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D1BECF-0781-47DC-AF53-F289D2ED3AE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00226DBA-C049-4B9B-BA41-79011CA7F7B0}">
      <dgm:prSet phldrT="[Text]" custT="1"/>
      <dgm:spPr>
        <a:solidFill>
          <a:schemeClr val="accent2"/>
        </a:solidFill>
      </dgm:spPr>
      <dgm:t>
        <a:bodyPr/>
        <a:lstStyle/>
        <a:p>
          <a:endParaRPr lang="en-US" sz="2200" b="1" dirty="0" smtClean="0"/>
        </a:p>
        <a:p>
          <a:r>
            <a:rPr lang="en-US" sz="2200" b="1" dirty="0" smtClean="0"/>
            <a:t>Transportation System required</a:t>
          </a:r>
          <a:endParaRPr lang="en-GB" sz="2200" b="1" dirty="0"/>
        </a:p>
      </dgm:t>
    </dgm:pt>
    <dgm:pt modelId="{C8E45805-9DBD-4921-B518-A3CEFE7EF301}" type="parTrans" cxnId="{5604E638-C76F-4D40-AF12-F6C81869C66D}">
      <dgm:prSet/>
      <dgm:spPr/>
      <dgm:t>
        <a:bodyPr/>
        <a:lstStyle/>
        <a:p>
          <a:endParaRPr lang="en-GB"/>
        </a:p>
      </dgm:t>
    </dgm:pt>
    <dgm:pt modelId="{ADBE09B7-088F-4D6C-8272-BBD5D19D7FF7}" type="sibTrans" cxnId="{5604E638-C76F-4D40-AF12-F6C81869C66D}">
      <dgm:prSet/>
      <dgm:spPr/>
      <dgm:t>
        <a:bodyPr/>
        <a:lstStyle/>
        <a:p>
          <a:endParaRPr lang="en-GB"/>
        </a:p>
      </dgm:t>
    </dgm:pt>
    <dgm:pt modelId="{610CAE1D-2DD5-453C-A881-40E8E7646DB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400" b="1" dirty="0" smtClean="0"/>
            <a:t>A form of Storage necessary</a:t>
          </a:r>
          <a:endParaRPr lang="en-GB" sz="2400" b="1" dirty="0"/>
        </a:p>
      </dgm:t>
    </dgm:pt>
    <dgm:pt modelId="{4675D5F7-2552-45B4-BDC6-3A974192191C}" type="parTrans" cxnId="{85422BED-28F2-45B0-8DAC-E08D348C83B4}">
      <dgm:prSet/>
      <dgm:spPr/>
      <dgm:t>
        <a:bodyPr/>
        <a:lstStyle/>
        <a:p>
          <a:endParaRPr lang="en-GB"/>
        </a:p>
      </dgm:t>
    </dgm:pt>
    <dgm:pt modelId="{63C62D8C-EC1B-4C51-BB3D-5F5AE2F1866A}" type="sibTrans" cxnId="{85422BED-28F2-45B0-8DAC-E08D348C83B4}">
      <dgm:prSet/>
      <dgm:spPr/>
      <dgm:t>
        <a:bodyPr/>
        <a:lstStyle/>
        <a:p>
          <a:endParaRPr lang="en-GB"/>
        </a:p>
      </dgm:t>
    </dgm:pt>
    <dgm:pt modelId="{8160614D-A838-4A21-9E3D-23F5891DA875}">
      <dgm:prSet phldrT="[Text]" custT="1"/>
      <dgm:spPr/>
      <dgm:t>
        <a:bodyPr/>
        <a:lstStyle/>
        <a:p>
          <a:r>
            <a:rPr lang="en-US" sz="2400" b="1" dirty="0" smtClean="0"/>
            <a:t>Conversion Needed</a:t>
          </a:r>
          <a:endParaRPr lang="en-GB" sz="2400" b="1" dirty="0"/>
        </a:p>
      </dgm:t>
    </dgm:pt>
    <dgm:pt modelId="{52B892EA-E673-4D9B-B7AA-120FEAAEEEA1}" type="parTrans" cxnId="{DAE479E0-5269-43CE-8FE8-8D780027BF84}">
      <dgm:prSet/>
      <dgm:spPr/>
      <dgm:t>
        <a:bodyPr/>
        <a:lstStyle/>
        <a:p>
          <a:endParaRPr lang="en-GB"/>
        </a:p>
      </dgm:t>
    </dgm:pt>
    <dgm:pt modelId="{A18A9F8B-8EB6-4C1A-8648-7DDCADE29C97}" type="sibTrans" cxnId="{DAE479E0-5269-43CE-8FE8-8D780027BF84}">
      <dgm:prSet/>
      <dgm:spPr/>
      <dgm:t>
        <a:bodyPr/>
        <a:lstStyle/>
        <a:p>
          <a:endParaRPr lang="en-GB"/>
        </a:p>
      </dgm:t>
    </dgm:pt>
    <dgm:pt modelId="{C6B6C1E0-A6C1-451F-801E-FB68B78C5258}" type="pres">
      <dgm:prSet presAssocID="{35D1BECF-0781-47DC-AF53-F289D2ED3AEA}" presName="compositeShape" presStyleCnt="0">
        <dgm:presLayoutVars>
          <dgm:chMax val="7"/>
          <dgm:dir/>
          <dgm:resizeHandles val="exact"/>
        </dgm:presLayoutVars>
      </dgm:prSet>
      <dgm:spPr/>
    </dgm:pt>
    <dgm:pt modelId="{49F69889-B2F7-47C2-B62B-01EE1B5FA844}" type="pres">
      <dgm:prSet presAssocID="{35D1BECF-0781-47DC-AF53-F289D2ED3AEA}" presName="wedge1" presStyleLbl="node1" presStyleIdx="0" presStyleCnt="3" custScaleX="110691" custScaleY="105363" custLinFactNeighborX="-47" custLinFactNeighborY="-2141"/>
      <dgm:spPr/>
      <dgm:t>
        <a:bodyPr/>
        <a:lstStyle/>
        <a:p>
          <a:endParaRPr lang="en-GB"/>
        </a:p>
      </dgm:t>
    </dgm:pt>
    <dgm:pt modelId="{DEA9B50E-757C-4EB4-A562-08B5D2C5B70C}" type="pres">
      <dgm:prSet presAssocID="{35D1BECF-0781-47DC-AF53-F289D2ED3AEA}" presName="dummy1a" presStyleCnt="0"/>
      <dgm:spPr/>
    </dgm:pt>
    <dgm:pt modelId="{07444368-99FB-4675-AD59-78710EB20167}" type="pres">
      <dgm:prSet presAssocID="{35D1BECF-0781-47DC-AF53-F289D2ED3AEA}" presName="dummy1b" presStyleCnt="0"/>
      <dgm:spPr/>
    </dgm:pt>
    <dgm:pt modelId="{4C6BD8EC-F5CF-49D2-8168-6893A30E2D49}" type="pres">
      <dgm:prSet presAssocID="{35D1BECF-0781-47DC-AF53-F289D2ED3AE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418D2E-A09E-4A2C-A8E7-9CFD6A393001}" type="pres">
      <dgm:prSet presAssocID="{35D1BECF-0781-47DC-AF53-F289D2ED3AEA}" presName="wedge2" presStyleLbl="node1" presStyleIdx="1" presStyleCnt="3"/>
      <dgm:spPr/>
      <dgm:t>
        <a:bodyPr/>
        <a:lstStyle/>
        <a:p>
          <a:endParaRPr lang="en-GB"/>
        </a:p>
      </dgm:t>
    </dgm:pt>
    <dgm:pt modelId="{30D07134-7D69-4F9F-94E0-EB432D102794}" type="pres">
      <dgm:prSet presAssocID="{35D1BECF-0781-47DC-AF53-F289D2ED3AEA}" presName="dummy2a" presStyleCnt="0"/>
      <dgm:spPr/>
    </dgm:pt>
    <dgm:pt modelId="{E73BEC4A-D4EE-4CC4-A824-FFC0A2E2EF97}" type="pres">
      <dgm:prSet presAssocID="{35D1BECF-0781-47DC-AF53-F289D2ED3AEA}" presName="dummy2b" presStyleCnt="0"/>
      <dgm:spPr/>
    </dgm:pt>
    <dgm:pt modelId="{6A560518-E9A2-453E-91AB-2317590ED70E}" type="pres">
      <dgm:prSet presAssocID="{35D1BECF-0781-47DC-AF53-F289D2ED3AE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A47F7E-6616-4061-98A9-C36DCD933506}" type="pres">
      <dgm:prSet presAssocID="{35D1BECF-0781-47DC-AF53-F289D2ED3AEA}" presName="wedge3" presStyleLbl="node1" presStyleIdx="2" presStyleCnt="3" custScaleX="103939" custScaleY="105431" custLinFactNeighborX="-1872" custLinFactNeighborY="-757"/>
      <dgm:spPr/>
      <dgm:t>
        <a:bodyPr/>
        <a:lstStyle/>
        <a:p>
          <a:endParaRPr lang="en-GB"/>
        </a:p>
      </dgm:t>
    </dgm:pt>
    <dgm:pt modelId="{642750BB-0180-4C5D-B700-2004F42D0C50}" type="pres">
      <dgm:prSet presAssocID="{35D1BECF-0781-47DC-AF53-F289D2ED3AEA}" presName="dummy3a" presStyleCnt="0"/>
      <dgm:spPr/>
    </dgm:pt>
    <dgm:pt modelId="{787AF871-60CE-4B95-AE79-CFE490DD450C}" type="pres">
      <dgm:prSet presAssocID="{35D1BECF-0781-47DC-AF53-F289D2ED3AEA}" presName="dummy3b" presStyleCnt="0"/>
      <dgm:spPr/>
    </dgm:pt>
    <dgm:pt modelId="{CB1C0532-75AD-416F-A093-055D9349DC39}" type="pres">
      <dgm:prSet presAssocID="{35D1BECF-0781-47DC-AF53-F289D2ED3AE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812BFC-EEEE-41B5-B830-3E321FC34FD3}" type="pres">
      <dgm:prSet presAssocID="{ADBE09B7-088F-4D6C-8272-BBD5D19D7FF7}" presName="arrowWedge1" presStyleLbl="fgSibTrans2D1" presStyleIdx="0" presStyleCnt="3" custScaleX="101049" custScaleY="104627" custLinFactNeighborX="2207" custLinFactNeighborY="540"/>
      <dgm:spPr>
        <a:solidFill>
          <a:srgbClr val="C00000"/>
        </a:solidFill>
      </dgm:spPr>
    </dgm:pt>
    <dgm:pt modelId="{6C70F927-BACB-41D0-BF5B-480228B6146E}" type="pres">
      <dgm:prSet presAssocID="{63C62D8C-EC1B-4C51-BB3D-5F5AE2F1866A}" presName="arrowWedge2" presStyleLbl="fgSibTrans2D1" presStyleIdx="1" presStyleCnt="3"/>
      <dgm:spPr>
        <a:solidFill>
          <a:schemeClr val="accent3">
            <a:lumMod val="50000"/>
          </a:schemeClr>
        </a:solidFill>
      </dgm:spPr>
    </dgm:pt>
    <dgm:pt modelId="{8A9078F6-E555-44A8-B235-2918985A0AFA}" type="pres">
      <dgm:prSet presAssocID="{A18A9F8B-8EB6-4C1A-8648-7DDCADE29C97}" presName="arrowWedge3" presStyleLbl="fgSibTrans2D1" presStyleIdx="2" presStyleCnt="3" custLinFactNeighborX="-1160" custLinFactNeighborY="-1171"/>
      <dgm:spPr/>
    </dgm:pt>
  </dgm:ptLst>
  <dgm:cxnLst>
    <dgm:cxn modelId="{D3457104-4A6F-49C5-B5EF-9FD03D4D0306}" type="presOf" srcId="{8160614D-A838-4A21-9E3D-23F5891DA875}" destId="{CB1C0532-75AD-416F-A093-055D9349DC39}" srcOrd="1" destOrd="0" presId="urn:microsoft.com/office/officeart/2005/8/layout/cycle8"/>
    <dgm:cxn modelId="{E058457A-1A51-4F97-AD8C-297725FBD5EB}" type="presOf" srcId="{610CAE1D-2DD5-453C-A881-40E8E7646DBF}" destId="{6A560518-E9A2-453E-91AB-2317590ED70E}" srcOrd="1" destOrd="0" presId="urn:microsoft.com/office/officeart/2005/8/layout/cycle8"/>
    <dgm:cxn modelId="{DAE479E0-5269-43CE-8FE8-8D780027BF84}" srcId="{35D1BECF-0781-47DC-AF53-F289D2ED3AEA}" destId="{8160614D-A838-4A21-9E3D-23F5891DA875}" srcOrd="2" destOrd="0" parTransId="{52B892EA-E673-4D9B-B7AA-120FEAAEEEA1}" sibTransId="{A18A9F8B-8EB6-4C1A-8648-7DDCADE29C97}"/>
    <dgm:cxn modelId="{09AC1686-AF57-4908-ADBE-4C3B0109D6AF}" type="presOf" srcId="{00226DBA-C049-4B9B-BA41-79011CA7F7B0}" destId="{49F69889-B2F7-47C2-B62B-01EE1B5FA844}" srcOrd="0" destOrd="0" presId="urn:microsoft.com/office/officeart/2005/8/layout/cycle8"/>
    <dgm:cxn modelId="{61F5CF64-7D94-483B-9550-3F55370B8CB7}" type="presOf" srcId="{8160614D-A838-4A21-9E3D-23F5891DA875}" destId="{7EA47F7E-6616-4061-98A9-C36DCD933506}" srcOrd="0" destOrd="0" presId="urn:microsoft.com/office/officeart/2005/8/layout/cycle8"/>
    <dgm:cxn modelId="{E2B82B3D-8679-4E43-972F-34D80797997C}" type="presOf" srcId="{00226DBA-C049-4B9B-BA41-79011CA7F7B0}" destId="{4C6BD8EC-F5CF-49D2-8168-6893A30E2D49}" srcOrd="1" destOrd="0" presId="urn:microsoft.com/office/officeart/2005/8/layout/cycle8"/>
    <dgm:cxn modelId="{64491267-0961-4162-9BE2-AB91D4F01D02}" type="presOf" srcId="{610CAE1D-2DD5-453C-A881-40E8E7646DBF}" destId="{E1418D2E-A09E-4A2C-A8E7-9CFD6A393001}" srcOrd="0" destOrd="0" presId="urn:microsoft.com/office/officeart/2005/8/layout/cycle8"/>
    <dgm:cxn modelId="{A98EB947-CC02-4ED9-B7D9-21148E0BAAF2}" type="presOf" srcId="{35D1BECF-0781-47DC-AF53-F289D2ED3AEA}" destId="{C6B6C1E0-A6C1-451F-801E-FB68B78C5258}" srcOrd="0" destOrd="0" presId="urn:microsoft.com/office/officeart/2005/8/layout/cycle8"/>
    <dgm:cxn modelId="{85422BED-28F2-45B0-8DAC-E08D348C83B4}" srcId="{35D1BECF-0781-47DC-AF53-F289D2ED3AEA}" destId="{610CAE1D-2DD5-453C-A881-40E8E7646DBF}" srcOrd="1" destOrd="0" parTransId="{4675D5F7-2552-45B4-BDC6-3A974192191C}" sibTransId="{63C62D8C-EC1B-4C51-BB3D-5F5AE2F1866A}"/>
    <dgm:cxn modelId="{5604E638-C76F-4D40-AF12-F6C81869C66D}" srcId="{35D1BECF-0781-47DC-AF53-F289D2ED3AEA}" destId="{00226DBA-C049-4B9B-BA41-79011CA7F7B0}" srcOrd="0" destOrd="0" parTransId="{C8E45805-9DBD-4921-B518-A3CEFE7EF301}" sibTransId="{ADBE09B7-088F-4D6C-8272-BBD5D19D7FF7}"/>
    <dgm:cxn modelId="{FF0DB1F3-025B-440B-8878-6E68209429E7}" type="presParOf" srcId="{C6B6C1E0-A6C1-451F-801E-FB68B78C5258}" destId="{49F69889-B2F7-47C2-B62B-01EE1B5FA844}" srcOrd="0" destOrd="0" presId="urn:microsoft.com/office/officeart/2005/8/layout/cycle8"/>
    <dgm:cxn modelId="{082EFC24-091F-4E90-A8E1-48808174471B}" type="presParOf" srcId="{C6B6C1E0-A6C1-451F-801E-FB68B78C5258}" destId="{DEA9B50E-757C-4EB4-A562-08B5D2C5B70C}" srcOrd="1" destOrd="0" presId="urn:microsoft.com/office/officeart/2005/8/layout/cycle8"/>
    <dgm:cxn modelId="{04B7850D-6DC0-477B-BBA7-00055DFEDF14}" type="presParOf" srcId="{C6B6C1E0-A6C1-451F-801E-FB68B78C5258}" destId="{07444368-99FB-4675-AD59-78710EB20167}" srcOrd="2" destOrd="0" presId="urn:microsoft.com/office/officeart/2005/8/layout/cycle8"/>
    <dgm:cxn modelId="{BA8C09E5-717A-4064-B8D9-C0F8074FE352}" type="presParOf" srcId="{C6B6C1E0-A6C1-451F-801E-FB68B78C5258}" destId="{4C6BD8EC-F5CF-49D2-8168-6893A30E2D49}" srcOrd="3" destOrd="0" presId="urn:microsoft.com/office/officeart/2005/8/layout/cycle8"/>
    <dgm:cxn modelId="{2CE592B0-4E13-4E8F-9C08-2E2B00055EC1}" type="presParOf" srcId="{C6B6C1E0-A6C1-451F-801E-FB68B78C5258}" destId="{E1418D2E-A09E-4A2C-A8E7-9CFD6A393001}" srcOrd="4" destOrd="0" presId="urn:microsoft.com/office/officeart/2005/8/layout/cycle8"/>
    <dgm:cxn modelId="{7E483DC3-65F7-4DFB-B7E3-9FD7906D969A}" type="presParOf" srcId="{C6B6C1E0-A6C1-451F-801E-FB68B78C5258}" destId="{30D07134-7D69-4F9F-94E0-EB432D102794}" srcOrd="5" destOrd="0" presId="urn:microsoft.com/office/officeart/2005/8/layout/cycle8"/>
    <dgm:cxn modelId="{0529ACF3-0FB5-455B-9B66-982A1784C9B0}" type="presParOf" srcId="{C6B6C1E0-A6C1-451F-801E-FB68B78C5258}" destId="{E73BEC4A-D4EE-4CC4-A824-FFC0A2E2EF97}" srcOrd="6" destOrd="0" presId="urn:microsoft.com/office/officeart/2005/8/layout/cycle8"/>
    <dgm:cxn modelId="{D6060BEB-0893-4A42-9A6B-57991C0AB6AE}" type="presParOf" srcId="{C6B6C1E0-A6C1-451F-801E-FB68B78C5258}" destId="{6A560518-E9A2-453E-91AB-2317590ED70E}" srcOrd="7" destOrd="0" presId="urn:microsoft.com/office/officeart/2005/8/layout/cycle8"/>
    <dgm:cxn modelId="{F21546A9-3F75-4738-8465-7A5A6461B6DB}" type="presParOf" srcId="{C6B6C1E0-A6C1-451F-801E-FB68B78C5258}" destId="{7EA47F7E-6616-4061-98A9-C36DCD933506}" srcOrd="8" destOrd="0" presId="urn:microsoft.com/office/officeart/2005/8/layout/cycle8"/>
    <dgm:cxn modelId="{B2B36381-D542-4D44-AF32-A4D419826488}" type="presParOf" srcId="{C6B6C1E0-A6C1-451F-801E-FB68B78C5258}" destId="{642750BB-0180-4C5D-B700-2004F42D0C50}" srcOrd="9" destOrd="0" presId="urn:microsoft.com/office/officeart/2005/8/layout/cycle8"/>
    <dgm:cxn modelId="{C266C888-C1C5-4B50-AFB4-E4C698B756E9}" type="presParOf" srcId="{C6B6C1E0-A6C1-451F-801E-FB68B78C5258}" destId="{787AF871-60CE-4B95-AE79-CFE490DD450C}" srcOrd="10" destOrd="0" presId="urn:microsoft.com/office/officeart/2005/8/layout/cycle8"/>
    <dgm:cxn modelId="{AE1DE63A-FD5E-4118-BDDE-DED6BF77E38F}" type="presParOf" srcId="{C6B6C1E0-A6C1-451F-801E-FB68B78C5258}" destId="{CB1C0532-75AD-416F-A093-055D9349DC39}" srcOrd="11" destOrd="0" presId="urn:microsoft.com/office/officeart/2005/8/layout/cycle8"/>
    <dgm:cxn modelId="{7598C7FF-0919-4311-8479-E5785D7E6DFD}" type="presParOf" srcId="{C6B6C1E0-A6C1-451F-801E-FB68B78C5258}" destId="{FE812BFC-EEEE-41B5-B830-3E321FC34FD3}" srcOrd="12" destOrd="0" presId="urn:microsoft.com/office/officeart/2005/8/layout/cycle8"/>
    <dgm:cxn modelId="{12E07D12-1C76-4C0C-A196-F213AA1D6D24}" type="presParOf" srcId="{C6B6C1E0-A6C1-451F-801E-FB68B78C5258}" destId="{6C70F927-BACB-41D0-BF5B-480228B6146E}" srcOrd="13" destOrd="0" presId="urn:microsoft.com/office/officeart/2005/8/layout/cycle8"/>
    <dgm:cxn modelId="{3E0629F4-38AB-4715-90E8-5700287E69F7}" type="presParOf" srcId="{C6B6C1E0-A6C1-451F-801E-FB68B78C5258}" destId="{8A9078F6-E555-44A8-B235-2918985A0AF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69889-B2F7-47C2-B62B-01EE1B5FA844}">
      <dsp:nvSpPr>
        <dsp:cNvPr id="0" name=""/>
        <dsp:cNvSpPr/>
      </dsp:nvSpPr>
      <dsp:spPr>
        <a:xfrm>
          <a:off x="1559621" y="194509"/>
          <a:ext cx="5038300" cy="4795786"/>
        </a:xfrm>
        <a:prstGeom prst="pie">
          <a:avLst>
            <a:gd name="adj1" fmla="val 16200000"/>
            <a:gd name="adj2" fmla="val 180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Transportation System required</a:t>
          </a:r>
          <a:endParaRPr lang="en-GB" sz="2200" b="1" kern="1200" dirty="0"/>
        </a:p>
      </dsp:txBody>
      <dsp:txXfrm>
        <a:off x="4214925" y="1210759"/>
        <a:ext cx="1799393" cy="1427317"/>
      </dsp:txXfrm>
    </dsp:sp>
    <dsp:sp modelId="{E1418D2E-A09E-4A2C-A8E7-9CFD6A393001}">
      <dsp:nvSpPr>
        <dsp:cNvPr id="0" name=""/>
        <dsp:cNvSpPr/>
      </dsp:nvSpPr>
      <dsp:spPr>
        <a:xfrm>
          <a:off x="1711327" y="5765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 form of Storage necessary</a:t>
          </a:r>
          <a:endParaRPr lang="en-GB" sz="2400" b="1" kern="1200" dirty="0"/>
        </a:p>
      </dsp:txBody>
      <dsp:txXfrm>
        <a:off x="2795060" y="3529747"/>
        <a:ext cx="2438400" cy="1192106"/>
      </dsp:txXfrm>
    </dsp:sp>
    <dsp:sp modelId="{7EA47F7E-6616-4061-98A9-C36DCD933506}">
      <dsp:nvSpPr>
        <dsp:cNvPr id="0" name=""/>
        <dsp:cNvSpPr/>
      </dsp:nvSpPr>
      <dsp:spPr>
        <a:xfrm>
          <a:off x="1442731" y="255956"/>
          <a:ext cx="4730970" cy="4798882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Conversion Needed</a:t>
          </a:r>
          <a:endParaRPr lang="en-GB" sz="2400" b="1" kern="1200" dirty="0"/>
        </a:p>
      </dsp:txBody>
      <dsp:txXfrm>
        <a:off x="1990735" y="1272862"/>
        <a:ext cx="1689632" cy="1428238"/>
      </dsp:txXfrm>
    </dsp:sp>
    <dsp:sp modelId="{FE812BFC-EEEE-41B5-B830-3E321FC34FD3}">
      <dsp:nvSpPr>
        <dsp:cNvPr id="0" name=""/>
        <dsp:cNvSpPr/>
      </dsp:nvSpPr>
      <dsp:spPr>
        <a:xfrm>
          <a:off x="1605469" y="-56943"/>
          <a:ext cx="5168880" cy="535190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0F927-BACB-41D0-BF5B-480228B6146E}">
      <dsp:nvSpPr>
        <dsp:cNvPr id="0" name=""/>
        <dsp:cNvSpPr/>
      </dsp:nvSpPr>
      <dsp:spPr>
        <a:xfrm>
          <a:off x="1429556" y="294515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078F6-E555-44A8-B235-2918985A0AFA}">
      <dsp:nvSpPr>
        <dsp:cNvPr id="0" name=""/>
        <dsp:cNvSpPr/>
      </dsp:nvSpPr>
      <dsp:spPr>
        <a:xfrm>
          <a:off x="1190157" y="36856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E8ABB-5C9D-4806-81B1-3AB5F95D58F0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12FF9-5667-4153-A65C-D0E410E26A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1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12FF9-5667-4153-A65C-D0E410E26A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78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38D49-7E8B-4B89-9E99-50326890F6C2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0832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38D49-7E8B-4B89-9E99-50326890F6C2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257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12FF9-5667-4153-A65C-D0E410E26A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4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364479"/>
            <a:ext cx="1903476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13636" y="821436"/>
            <a:ext cx="9494007" cy="48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65007" y="179831"/>
            <a:ext cx="3358896" cy="505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3600" y="486613"/>
            <a:ext cx="1046480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A1A57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6F2F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A1A5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A1A57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6F2F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A1A57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364479"/>
            <a:ext cx="1903476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13636" y="821436"/>
            <a:ext cx="9494007" cy="48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65007" y="179831"/>
            <a:ext cx="3358896" cy="505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6F2F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A1A57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364479"/>
            <a:ext cx="1903476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13636" y="821436"/>
            <a:ext cx="9494007" cy="48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65007" y="179831"/>
            <a:ext cx="3358896" cy="505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A1A57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510703"/>
            <a:ext cx="11282705" cy="338554"/>
          </a:xfrm>
        </p:spPr>
        <p:txBody>
          <a:bodyPr anchor="ctr" anchorCtr="0"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480484" y="6356351"/>
            <a:ext cx="796091" cy="1538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505A8E-F6FA-4478-92C9-D27F96A6F7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80484" y="1584960"/>
            <a:ext cx="112781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70C0"/>
              </a:buClr>
              <a:buFont typeface="Wingdings" panose="05000000000000000000" pitchFamily="2" charset="2"/>
              <a:buChar char="§"/>
              <a:defRPr sz="1600">
                <a:solidFill>
                  <a:srgbClr val="002060"/>
                </a:solidFill>
              </a:defRPr>
            </a:lvl1pPr>
            <a:lvl2pPr>
              <a:buClr>
                <a:srgbClr val="0070C0"/>
              </a:buClr>
              <a:buFont typeface="Arial" panose="020B0604020202020204" pitchFamily="34" charset="0"/>
              <a:buChar char="•"/>
              <a:defRPr sz="1400">
                <a:solidFill>
                  <a:srgbClr val="002060"/>
                </a:solidFill>
              </a:defRPr>
            </a:lvl2pPr>
            <a:lvl3pPr marL="290513" indent="-285750">
              <a:buClr>
                <a:srgbClr val="0070C0"/>
              </a:buClr>
              <a:buFont typeface="Wingdings" panose="05000000000000000000" pitchFamily="2" charset="2"/>
              <a:buChar char="Ø"/>
              <a:defRPr sz="1600">
                <a:solidFill>
                  <a:srgbClr val="002060"/>
                </a:solidFill>
              </a:defRPr>
            </a:lvl3pPr>
            <a:lvl4pPr marL="1317625" indent="-285750">
              <a:buClr>
                <a:srgbClr val="0070C0"/>
              </a:buClr>
              <a:buFont typeface="Wingdings" panose="05000000000000000000" pitchFamily="2" charset="2"/>
              <a:buChar char="Ø"/>
              <a:defRPr sz="12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604" y="6384222"/>
            <a:ext cx="2073013" cy="3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5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en 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20001" y="1620001"/>
            <a:ext cx="9481052" cy="3744215"/>
          </a:xfrm>
          <a:prstGeom prst="rect">
            <a:avLst/>
          </a:prstGeom>
        </p:spPr>
        <p:txBody>
          <a:bodyPr/>
          <a:lstStyle>
            <a:lvl1pPr marL="355600" indent="-355600">
              <a:defRPr sz="2800">
                <a:latin typeface="Arial" pitchFamily="34" charset="0"/>
                <a:cs typeface="Arial" pitchFamily="34" charset="0"/>
              </a:defRPr>
            </a:lvl1pPr>
            <a:lvl2pPr marL="712788" indent="-357188">
              <a:defRPr sz="2400" b="0"/>
            </a:lvl2pPr>
            <a:lvl3pPr marL="985838" indent="-273050">
              <a:defRPr sz="2000" b="0"/>
            </a:lvl3pPr>
            <a:lvl4pPr marL="1341438" indent="-260350">
              <a:defRPr/>
            </a:lvl4pPr>
            <a:lvl5pPr marL="1614488" indent="-273050">
              <a:defRPr/>
            </a:lvl5pPr>
          </a:lstStyle>
          <a:p>
            <a:pPr lvl="0"/>
            <a:r>
              <a:rPr lang="en-US" smtClean="0"/>
              <a:t>Klik om tekst toe te voegen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2668883" y="6451461"/>
            <a:ext cx="3860800" cy="246221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775520" y="6360101"/>
            <a:ext cx="864096" cy="33758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FF55C8E-1A53-4464-AECF-6A454CB6D7A8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364215"/>
            <a:ext cx="190288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533" y="773706"/>
            <a:ext cx="957580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11" descr="logo-international-transpara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4000" y="180001"/>
            <a:ext cx="3359301" cy="505261"/>
          </a:xfrm>
          <a:prstGeom prst="rect">
            <a:avLst/>
          </a:prstGeom>
        </p:spPr>
      </p:pic>
      <p:sp>
        <p:nvSpPr>
          <p:cNvPr id="9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937000" y="764704"/>
            <a:ext cx="95504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een titel te maken</a:t>
            </a:r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73762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364479"/>
            <a:ext cx="1903476" cy="914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7469" y="1549095"/>
            <a:ext cx="11637060" cy="2312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6F2F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888" y="1803349"/>
            <a:ext cx="10936223" cy="4050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A1A5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88692" y="6450374"/>
            <a:ext cx="191135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A1A57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3636" y="821436"/>
            <a:ext cx="9494007" cy="48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65007" y="179831"/>
            <a:ext cx="3358896" cy="505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70859" y="5402250"/>
            <a:ext cx="4021141" cy="868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1F487C"/>
                </a:solidFill>
                <a:latin typeface="Arial"/>
                <a:cs typeface="Arial"/>
              </a:rPr>
              <a:t>dr. ir. Ballard</a:t>
            </a:r>
            <a:r>
              <a:rPr sz="2200" b="1" spc="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2200" b="1" spc="-5" dirty="0" smtClean="0">
                <a:solidFill>
                  <a:srgbClr val="1F487C"/>
                </a:solidFill>
                <a:latin typeface="Arial"/>
                <a:cs typeface="Arial"/>
              </a:rPr>
              <a:t>Asare-Bediako</a:t>
            </a:r>
            <a:endParaRPr lang="en-US" sz="2200" b="1" spc="-5" dirty="0" smtClean="0">
              <a:solidFill>
                <a:srgbClr val="1F487C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latin typeface="Arial"/>
                <a:cs typeface="Arial"/>
              </a:rPr>
              <a:t>Snr. Researcher &amp; Lecturer, HAN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latin typeface="Arial"/>
                <a:cs typeface="Arial"/>
              </a:rPr>
              <a:t>Control Systems &amp; Smart Grids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9800" y="1297147"/>
            <a:ext cx="6074598" cy="3409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88692" y="6450374"/>
            <a:ext cx="1212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000" spc="-5" dirty="0">
                <a:solidFill>
                  <a:srgbClr val="0A1A57"/>
                </a:solidFill>
                <a:latin typeface="Arial"/>
                <a:cs typeface="Arial"/>
              </a:rPr>
              <a:t>1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4648200" y="5432784"/>
            <a:ext cx="3276600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2400" b="1" spc="-5" dirty="0" smtClean="0">
                <a:solidFill>
                  <a:srgbClr val="FF0000"/>
                </a:solidFill>
                <a:latin typeface="Arial"/>
                <a:cs typeface="Arial"/>
              </a:rPr>
              <a:t>22 May, 2019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2400" b="1" spc="-5" dirty="0" err="1" smtClean="0">
                <a:latin typeface="Arial"/>
                <a:cs typeface="Arial"/>
              </a:rPr>
              <a:t>Evoluon</a:t>
            </a:r>
            <a:r>
              <a:rPr lang="en-US" sz="2400" b="1" spc="-5" dirty="0" smtClean="0">
                <a:latin typeface="Arial"/>
                <a:cs typeface="Arial"/>
              </a:rPr>
              <a:t>, Eindhoven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4038" t="1938" r="33971" b="76231"/>
          <a:stretch/>
        </p:blipFill>
        <p:spPr>
          <a:xfrm>
            <a:off x="228600" y="13238"/>
            <a:ext cx="2595513" cy="9443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0069" y="1314429"/>
            <a:ext cx="52829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  <a:latin typeface="Arial Black" panose="020B0A04020102020204" pitchFamily="34" charset="0"/>
              </a:rPr>
              <a:t>Smart </a:t>
            </a:r>
            <a:r>
              <a:rPr lang="en-GB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Grids: </a:t>
            </a:r>
            <a:r>
              <a:rPr lang="en-GB" sz="4400" dirty="0" smtClean="0">
                <a:latin typeface="Arial Black" panose="020B0A04020102020204" pitchFamily="34" charset="0"/>
              </a:rPr>
              <a:t> </a:t>
            </a:r>
            <a:r>
              <a:rPr lang="en-GB" sz="4400" dirty="0">
                <a:latin typeface="Arial Black" panose="020B0A04020102020204" pitchFamily="34" charset="0"/>
              </a:rPr>
              <a:t>Algorithms and Digitalization for </a:t>
            </a:r>
            <a:r>
              <a:rPr lang="en-GB" sz="4400" dirty="0">
                <a:solidFill>
                  <a:srgbClr val="00B050"/>
                </a:solidFill>
                <a:latin typeface="Arial Black" panose="020B0A04020102020204" pitchFamily="34" charset="0"/>
              </a:rPr>
              <a:t>Efficient Energy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7778"/>
          <a:stretch/>
        </p:blipFill>
        <p:spPr>
          <a:xfrm>
            <a:off x="7848600" y="2667000"/>
            <a:ext cx="4114800" cy="2971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1148" y="1213767"/>
            <a:ext cx="11157452" cy="996033"/>
          </a:xfrm>
        </p:spPr>
        <p:txBody>
          <a:bodyPr/>
          <a:lstStyle/>
          <a:p>
            <a:r>
              <a:rPr lang="en-US" sz="6000" dirty="0" smtClean="0">
                <a:solidFill>
                  <a:srgbClr val="FF0000"/>
                </a:solidFill>
              </a:rPr>
              <a:t>WHY </a:t>
            </a:r>
            <a:r>
              <a:rPr lang="en-US" sz="6000" dirty="0" smtClean="0">
                <a:latin typeface="Arial Black" panose="020B0A04020102020204" pitchFamily="34" charset="0"/>
              </a:rPr>
              <a:t>ALL ELECTRIC? 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714508" y="3048000"/>
            <a:ext cx="6753092" cy="1828799"/>
          </a:xfrm>
        </p:spPr>
        <p:txBody>
          <a:bodyPr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(</a:t>
            </a:r>
            <a:r>
              <a:rPr lang="en-GB" sz="4000" dirty="0">
                <a:solidFill>
                  <a:srgbClr val="FF0000"/>
                </a:solidFill>
              </a:rPr>
              <a:t>ALMOST</a:t>
            </a:r>
            <a:r>
              <a:rPr lang="en-GB" sz="4000" dirty="0" smtClean="0">
                <a:solidFill>
                  <a:srgbClr val="FF0000"/>
                </a:solidFill>
              </a:rPr>
              <a:t>) </a:t>
            </a:r>
            <a:r>
              <a:rPr lang="en-GB" sz="4000" dirty="0" smtClean="0">
                <a:solidFill>
                  <a:srgbClr val="0070C0"/>
                </a:solidFill>
              </a:rPr>
              <a:t>EVERYTHING CAN BE DONE WITH </a:t>
            </a:r>
            <a:r>
              <a:rPr lang="en-GB" sz="4000" dirty="0" smtClean="0">
                <a:solidFill>
                  <a:srgbClr val="002060"/>
                </a:solidFill>
              </a:rPr>
              <a:t>ELECTRICITY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AC3D2E1C-779A-482D-A861-14185E4B1C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01148" y="6324600"/>
            <a:ext cx="796091" cy="153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9429" y="648339"/>
            <a:ext cx="11157452" cy="811367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WHY</a:t>
            </a:r>
            <a:r>
              <a:rPr lang="en-US" sz="4800" dirty="0" smtClean="0">
                <a:solidFill>
                  <a:srgbClr val="7030A0"/>
                </a:solidFill>
              </a:rPr>
              <a:t> </a:t>
            </a:r>
            <a:r>
              <a:rPr lang="en-US" sz="4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ALL ELECTRIC (2)? 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76200" y="1535902"/>
            <a:ext cx="3943274" cy="529375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TO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INTEGRATE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 RENEWABLE ENERGY SOURCES</a:t>
            </a:r>
            <a:endParaRPr lang="en-US" sz="4000" dirty="0" smtClean="0">
              <a:solidFill>
                <a:srgbClr val="0070C0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 THE </a:t>
            </a:r>
            <a:r>
              <a:rPr lang="en-US" sz="3200" dirty="0" smtClean="0">
                <a:solidFill>
                  <a:srgbClr val="FF0000"/>
                </a:solidFill>
              </a:rPr>
              <a:t>ELECTRICITY NETWORK.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021"/>
          <a:stretch/>
        </p:blipFill>
        <p:spPr>
          <a:xfrm>
            <a:off x="6395301" y="1828800"/>
            <a:ext cx="5764517" cy="41496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091170" y="1459706"/>
            <a:ext cx="2766829" cy="5343951"/>
            <a:chOff x="3865318" y="1609426"/>
            <a:chExt cx="2611683" cy="49437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b="23065"/>
            <a:stretch/>
          </p:blipFill>
          <p:spPr>
            <a:xfrm>
              <a:off x="3919548" y="5162318"/>
              <a:ext cx="2393623" cy="1390882"/>
            </a:xfrm>
            <a:prstGeom prst="rect">
              <a:avLst/>
            </a:prstGeom>
          </p:spPr>
        </p:pic>
        <p:sp>
          <p:nvSpPr>
            <p:cNvPr id="7" name="object 4"/>
            <p:cNvSpPr/>
            <p:nvPr/>
          </p:nvSpPr>
          <p:spPr>
            <a:xfrm>
              <a:off x="3919549" y="3529194"/>
              <a:ext cx="2393623" cy="15109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/>
            <p:cNvSpPr/>
            <p:nvPr/>
          </p:nvSpPr>
          <p:spPr>
            <a:xfrm>
              <a:off x="3886200" y="1609426"/>
              <a:ext cx="2408548" cy="1676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267200" y="6175227"/>
              <a:ext cx="2128101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Biomass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1" y="4683549"/>
              <a:ext cx="1905000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Solar panels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65318" y="2963132"/>
              <a:ext cx="2611683" cy="34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Wind farms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64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10956"/>
            <a:ext cx="8077200" cy="3766022"/>
          </a:xfrm>
        </p:spPr>
        <p:txBody>
          <a:bodyPr/>
          <a:lstStyle/>
          <a:p>
            <a:r>
              <a:rPr lang="en-US" sz="5400" dirty="0" smtClean="0">
                <a:latin typeface="Arial Black" panose="020B0A04020102020204" pitchFamily="34" charset="0"/>
              </a:rPr>
              <a:t>ALL ELECTRIC</a:t>
            </a:r>
            <a:br>
              <a:rPr lang="en-US" sz="5400" dirty="0" smtClean="0">
                <a:latin typeface="Arial Black" panose="020B0A04020102020204" pitchFamily="34" charset="0"/>
              </a:rPr>
            </a:br>
            <a:r>
              <a:rPr lang="en-US" sz="5400" dirty="0" smtClean="0">
                <a:latin typeface="Arial Black" panose="020B0A04020102020204" pitchFamily="34" charset="0"/>
              </a:rPr>
              <a:t/>
            </a:r>
            <a:br>
              <a:rPr lang="en-US" sz="5400" dirty="0" smtClean="0">
                <a:latin typeface="Arial Black" panose="020B0A04020102020204" pitchFamily="34" charset="0"/>
              </a:rPr>
            </a:br>
            <a:r>
              <a:rPr lang="en-US" sz="4400" dirty="0" smtClean="0">
                <a:solidFill>
                  <a:srgbClr val="FF0000"/>
                </a:solidFill>
              </a:rPr>
              <a:t>- WHAT ARE THE CONSEQUENCES FOR THE ELECTRICITY NETWORK?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0644"/>
          <a:stretch/>
        </p:blipFill>
        <p:spPr>
          <a:xfrm>
            <a:off x="7620000" y="1066800"/>
            <a:ext cx="4276036" cy="29718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AC3D2E1C-779A-482D-A861-14185E4B1C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484" y="6356351"/>
            <a:ext cx="796091" cy="153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8326624" y="4647084"/>
            <a:ext cx="381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AutoShape 95"/>
          <p:cNvSpPr>
            <a:spLocks noChangeAspect="1" noChangeArrowheads="1"/>
          </p:cNvSpPr>
          <p:nvPr/>
        </p:nvSpPr>
        <p:spPr bwMode="auto">
          <a:xfrm flipV="1">
            <a:off x="8685400" y="3580284"/>
            <a:ext cx="155575" cy="1143000"/>
          </a:xfrm>
          <a:custGeom>
            <a:avLst/>
            <a:gdLst>
              <a:gd name="T0" fmla="*/ 18665935 w 21600"/>
              <a:gd name="T1" fmla="*/ 2147483647 h 21600"/>
              <a:gd name="T2" fmla="*/ 11199580 w 21600"/>
              <a:gd name="T3" fmla="*/ 2147483647 h 21600"/>
              <a:gd name="T4" fmla="*/ 3733333 w 21600"/>
              <a:gd name="T5" fmla="*/ 2147483647 h 21600"/>
              <a:gd name="T6" fmla="*/ 1119958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00" y="21600"/>
                </a:lnTo>
                <a:lnTo>
                  <a:pt x="144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50000">
                <a:srgbClr val="CCECFF"/>
              </a:gs>
              <a:gs pos="100000">
                <a:schemeClr val="tx1"/>
              </a:gs>
            </a:gsLst>
            <a:lin ang="0" scaled="1"/>
          </a:gra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auto">
          <a:xfrm>
            <a:off x="8250424" y="3161184"/>
            <a:ext cx="1028700" cy="1028700"/>
            <a:chOff x="1290" y="2112"/>
            <a:chExt cx="864" cy="864"/>
          </a:xfrm>
        </p:grpSpPr>
        <p:sp>
          <p:nvSpPr>
            <p:cNvPr id="6" name="AutoShape 97"/>
            <p:cNvSpPr>
              <a:spLocks noChangeAspect="1" noChangeArrowheads="1"/>
            </p:cNvSpPr>
            <p:nvPr/>
          </p:nvSpPr>
          <p:spPr bwMode="auto">
            <a:xfrm flipH="1" flipV="1">
              <a:off x="1681" y="2112"/>
              <a:ext cx="79" cy="39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25 w 21600"/>
                <a:gd name="T13" fmla="*/ 7155 h 21600"/>
                <a:gd name="T14" fmla="*/ 14175 w 21600"/>
                <a:gd name="T15" fmla="*/ 144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rgbClr val="CCECFF"/>
                </a:gs>
                <a:gs pos="100000">
                  <a:schemeClr val="tx1"/>
                </a:gs>
              </a:gsLst>
              <a:lin ang="0" scaled="1"/>
            </a:gradFill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AutoShape 98"/>
            <p:cNvSpPr>
              <a:spLocks noChangeAspect="1" noChangeArrowheads="1"/>
            </p:cNvSpPr>
            <p:nvPr/>
          </p:nvSpPr>
          <p:spPr bwMode="auto">
            <a:xfrm rot="7200000" flipH="1" flipV="1">
              <a:off x="1878" y="2441"/>
              <a:ext cx="81" cy="4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25 w 21600"/>
                <a:gd name="T13" fmla="*/ 7155 h 21600"/>
                <a:gd name="T14" fmla="*/ 14175 w 21600"/>
                <a:gd name="T15" fmla="*/ 144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rgbClr val="CCECFF"/>
                </a:gs>
                <a:gs pos="100000">
                  <a:schemeClr val="tx1"/>
                </a:gs>
              </a:gsLst>
              <a:lin ang="0" scaled="1"/>
            </a:gradFill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AutoShape 99"/>
            <p:cNvSpPr>
              <a:spLocks noChangeAspect="1" noChangeArrowheads="1"/>
            </p:cNvSpPr>
            <p:nvPr/>
          </p:nvSpPr>
          <p:spPr bwMode="auto">
            <a:xfrm rot="-7200000" flipH="1" flipV="1">
              <a:off x="1482" y="2441"/>
              <a:ext cx="81" cy="4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25 w 21600"/>
                <a:gd name="T13" fmla="*/ 7245 h 21600"/>
                <a:gd name="T14" fmla="*/ 14175 w 21600"/>
                <a:gd name="T15" fmla="*/ 143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rgbClr val="CCECFF"/>
                </a:gs>
                <a:gs pos="100000">
                  <a:schemeClr val="tx1"/>
                </a:gs>
              </a:gsLst>
              <a:lin ang="0" scaled="1"/>
            </a:gradFill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1671" y="2490"/>
              <a:ext cx="96" cy="96"/>
            </a:xfrm>
            <a:prstGeom prst="ellipse">
              <a:avLst/>
            </a:prstGeom>
            <a:gradFill rotWithShape="1">
              <a:gsLst>
                <a:gs pos="0">
                  <a:srgbClr val="CCECFF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1290" y="2112"/>
              <a:ext cx="864" cy="86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AutoShape 11"/>
          <p:cNvSpPr>
            <a:spLocks noChangeArrowheads="1"/>
          </p:cNvSpPr>
          <p:nvPr/>
        </p:nvSpPr>
        <p:spPr bwMode="auto">
          <a:xfrm flipV="1">
            <a:off x="1849624" y="1599084"/>
            <a:ext cx="533400" cy="609600"/>
          </a:xfrm>
          <a:prstGeom prst="flowChartManualOperation">
            <a:avLst/>
          </a:prstGeom>
          <a:gradFill rotWithShape="1">
            <a:gsLst>
              <a:gs pos="0">
                <a:schemeClr val="accent1"/>
              </a:gs>
              <a:gs pos="50000">
                <a:schemeClr val="tx2"/>
              </a:gs>
              <a:gs pos="100000">
                <a:schemeClr val="accent1"/>
              </a:gs>
            </a:gsLst>
            <a:lin ang="0" scaled="1"/>
          </a:gra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697224" y="1522884"/>
            <a:ext cx="152400" cy="76200"/>
          </a:xfrm>
          <a:prstGeom prst="cloudCallout">
            <a:avLst>
              <a:gd name="adj1" fmla="val -58333"/>
              <a:gd name="adj2" fmla="val 91667"/>
            </a:avLst>
          </a:prstGeom>
          <a:solidFill>
            <a:srgbClr val="80808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2078224" y="1446684"/>
            <a:ext cx="152400" cy="76200"/>
          </a:xfrm>
          <a:prstGeom prst="cloudCallout">
            <a:avLst>
              <a:gd name="adj1" fmla="val -50000"/>
              <a:gd name="adj2" fmla="val 79167"/>
            </a:avLst>
          </a:prstGeom>
          <a:solidFill>
            <a:srgbClr val="80808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 bwMode="auto">
          <a:xfrm>
            <a:off x="2230624" y="2397598"/>
            <a:ext cx="420688" cy="344487"/>
            <a:chOff x="1584" y="1008"/>
            <a:chExt cx="528" cy="432"/>
          </a:xfrm>
        </p:grpSpPr>
        <p:sp>
          <p:nvSpPr>
            <p:cNvPr id="15" name="AutoShape 15"/>
            <p:cNvSpPr>
              <a:spLocks noChangeAspect="1" noChangeArrowheads="1"/>
            </p:cNvSpPr>
            <p:nvPr/>
          </p:nvSpPr>
          <p:spPr bwMode="auto">
            <a:xfrm>
              <a:off x="1632" y="1152"/>
              <a:ext cx="432" cy="288"/>
            </a:xfrm>
            <a:prstGeom prst="flowChartProcess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Aspect="1" noChangeShapeType="1"/>
            </p:cNvSpPr>
            <p:nvPr/>
          </p:nvSpPr>
          <p:spPr bwMode="auto">
            <a:xfrm flipH="1">
              <a:off x="1680" y="1008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Aspect="1" noChangeShapeType="1"/>
            </p:cNvSpPr>
            <p:nvPr/>
          </p:nvSpPr>
          <p:spPr bwMode="auto">
            <a:xfrm flipH="1">
              <a:off x="1680" y="1056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Aspect="1" noChangeShapeType="1"/>
            </p:cNvSpPr>
            <p:nvPr/>
          </p:nvSpPr>
          <p:spPr bwMode="auto">
            <a:xfrm>
              <a:off x="1728" y="1008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Aspect="1" noChangeShapeType="1"/>
            </p:cNvSpPr>
            <p:nvPr/>
          </p:nvSpPr>
          <p:spPr bwMode="auto">
            <a:xfrm flipH="1">
              <a:off x="1680" y="1056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0"/>
            <p:cNvSpPr>
              <a:spLocks noChangeAspect="1" noChangeShapeType="1"/>
            </p:cNvSpPr>
            <p:nvPr/>
          </p:nvSpPr>
          <p:spPr bwMode="auto">
            <a:xfrm flipH="1">
              <a:off x="1680" y="1104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Aspect="1" noChangeShapeType="1"/>
            </p:cNvSpPr>
            <p:nvPr/>
          </p:nvSpPr>
          <p:spPr bwMode="auto">
            <a:xfrm>
              <a:off x="1728" y="1056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Aspect="1" noChangeShapeType="1"/>
            </p:cNvSpPr>
            <p:nvPr/>
          </p:nvSpPr>
          <p:spPr bwMode="auto">
            <a:xfrm flipH="1">
              <a:off x="1680" y="1104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Aspect="1" noChangeShapeType="1"/>
            </p:cNvSpPr>
            <p:nvPr/>
          </p:nvSpPr>
          <p:spPr bwMode="auto">
            <a:xfrm flipH="1">
              <a:off x="1680" y="1152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4"/>
            <p:cNvSpPr>
              <a:spLocks noChangeAspect="1" noChangeShapeType="1"/>
            </p:cNvSpPr>
            <p:nvPr/>
          </p:nvSpPr>
          <p:spPr bwMode="auto">
            <a:xfrm>
              <a:off x="1728" y="1104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5"/>
            <p:cNvSpPr>
              <a:spLocks noChangeAspect="1" noChangeShapeType="1"/>
            </p:cNvSpPr>
            <p:nvPr/>
          </p:nvSpPr>
          <p:spPr bwMode="auto">
            <a:xfrm flipH="1">
              <a:off x="1920" y="1008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6"/>
            <p:cNvSpPr>
              <a:spLocks noChangeAspect="1" noChangeShapeType="1"/>
            </p:cNvSpPr>
            <p:nvPr/>
          </p:nvSpPr>
          <p:spPr bwMode="auto">
            <a:xfrm flipH="1">
              <a:off x="1920" y="1056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7"/>
            <p:cNvSpPr>
              <a:spLocks noChangeAspect="1" noChangeShapeType="1"/>
            </p:cNvSpPr>
            <p:nvPr/>
          </p:nvSpPr>
          <p:spPr bwMode="auto">
            <a:xfrm>
              <a:off x="1968" y="1008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8"/>
            <p:cNvSpPr>
              <a:spLocks noChangeAspect="1" noChangeShapeType="1"/>
            </p:cNvSpPr>
            <p:nvPr/>
          </p:nvSpPr>
          <p:spPr bwMode="auto">
            <a:xfrm flipH="1">
              <a:off x="1920" y="1056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Aspect="1" noChangeShapeType="1"/>
            </p:cNvSpPr>
            <p:nvPr/>
          </p:nvSpPr>
          <p:spPr bwMode="auto">
            <a:xfrm flipH="1">
              <a:off x="1920" y="1104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Aspect="1" noChangeShapeType="1"/>
            </p:cNvSpPr>
            <p:nvPr/>
          </p:nvSpPr>
          <p:spPr bwMode="auto">
            <a:xfrm>
              <a:off x="1968" y="1056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1"/>
            <p:cNvSpPr>
              <a:spLocks noChangeAspect="1" noChangeShapeType="1"/>
            </p:cNvSpPr>
            <p:nvPr/>
          </p:nvSpPr>
          <p:spPr bwMode="auto">
            <a:xfrm flipH="1">
              <a:off x="1920" y="1104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2"/>
            <p:cNvSpPr>
              <a:spLocks noChangeAspect="1" noChangeShapeType="1"/>
            </p:cNvSpPr>
            <p:nvPr/>
          </p:nvSpPr>
          <p:spPr bwMode="auto">
            <a:xfrm flipH="1">
              <a:off x="1920" y="1152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3"/>
            <p:cNvSpPr>
              <a:spLocks noChangeAspect="1" noChangeShapeType="1"/>
            </p:cNvSpPr>
            <p:nvPr/>
          </p:nvSpPr>
          <p:spPr bwMode="auto">
            <a:xfrm>
              <a:off x="1968" y="1104"/>
              <a:ext cx="4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4"/>
            <p:cNvSpPr>
              <a:spLocks noChangeAspect="1" noChangeShapeType="1"/>
            </p:cNvSpPr>
            <p:nvPr/>
          </p:nvSpPr>
          <p:spPr bwMode="auto">
            <a:xfrm flipH="1">
              <a:off x="1584" y="1200"/>
              <a:ext cx="4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5"/>
            <p:cNvSpPr>
              <a:spLocks noChangeAspect="1" noChangeShapeType="1"/>
            </p:cNvSpPr>
            <p:nvPr/>
          </p:nvSpPr>
          <p:spPr bwMode="auto">
            <a:xfrm>
              <a:off x="1617" y="1200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6"/>
            <p:cNvSpPr>
              <a:spLocks noChangeAspect="1" noChangeShapeType="1"/>
            </p:cNvSpPr>
            <p:nvPr/>
          </p:nvSpPr>
          <p:spPr bwMode="auto">
            <a:xfrm>
              <a:off x="1599" y="1200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7"/>
            <p:cNvSpPr>
              <a:spLocks noChangeAspect="1" noChangeShapeType="1"/>
            </p:cNvSpPr>
            <p:nvPr/>
          </p:nvSpPr>
          <p:spPr bwMode="auto">
            <a:xfrm>
              <a:off x="1584" y="1200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8"/>
            <p:cNvSpPr>
              <a:spLocks noChangeAspect="1" noChangeShapeType="1"/>
            </p:cNvSpPr>
            <p:nvPr/>
          </p:nvSpPr>
          <p:spPr bwMode="auto">
            <a:xfrm flipH="1">
              <a:off x="1584" y="1392"/>
              <a:ext cx="4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9"/>
            <p:cNvSpPr>
              <a:spLocks noChangeAspect="1" noChangeShapeType="1"/>
            </p:cNvSpPr>
            <p:nvPr/>
          </p:nvSpPr>
          <p:spPr bwMode="auto">
            <a:xfrm flipH="1">
              <a:off x="2064" y="1200"/>
              <a:ext cx="4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0"/>
            <p:cNvSpPr>
              <a:spLocks noChangeAspect="1" noChangeShapeType="1"/>
            </p:cNvSpPr>
            <p:nvPr/>
          </p:nvSpPr>
          <p:spPr bwMode="auto">
            <a:xfrm>
              <a:off x="2097" y="1200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1"/>
            <p:cNvSpPr>
              <a:spLocks noChangeAspect="1" noChangeShapeType="1"/>
            </p:cNvSpPr>
            <p:nvPr/>
          </p:nvSpPr>
          <p:spPr bwMode="auto">
            <a:xfrm>
              <a:off x="2079" y="1200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2"/>
            <p:cNvSpPr>
              <a:spLocks noChangeAspect="1" noChangeShapeType="1"/>
            </p:cNvSpPr>
            <p:nvPr/>
          </p:nvSpPr>
          <p:spPr bwMode="auto">
            <a:xfrm>
              <a:off x="2064" y="1200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3"/>
            <p:cNvSpPr>
              <a:spLocks noChangeAspect="1" noChangeShapeType="1"/>
            </p:cNvSpPr>
            <p:nvPr/>
          </p:nvSpPr>
          <p:spPr bwMode="auto">
            <a:xfrm flipH="1">
              <a:off x="2064" y="1392"/>
              <a:ext cx="4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4"/>
            <p:cNvSpPr>
              <a:spLocks noChangeAspect="1" noChangeShapeType="1"/>
            </p:cNvSpPr>
            <p:nvPr/>
          </p:nvSpPr>
          <p:spPr bwMode="auto">
            <a:xfrm>
              <a:off x="2112" y="1200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5"/>
          <p:cNvGrpSpPr>
            <a:grpSpLocks/>
          </p:cNvGrpSpPr>
          <p:nvPr/>
        </p:nvGrpSpPr>
        <p:grpSpPr bwMode="auto">
          <a:xfrm>
            <a:off x="3325316" y="1334480"/>
            <a:ext cx="1295400" cy="1600200"/>
            <a:chOff x="3600" y="1008"/>
            <a:chExt cx="816" cy="1008"/>
          </a:xfrm>
        </p:grpSpPr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H="1" flipV="1">
              <a:off x="3600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 flipV="1">
              <a:off x="3648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H="1">
              <a:off x="3936" y="1200"/>
              <a:ext cx="96" cy="0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3984" y="1008"/>
              <a:ext cx="48" cy="192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>
              <a:off x="4032" y="1200"/>
              <a:ext cx="48" cy="81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 flipH="1">
              <a:off x="3888" y="1200"/>
              <a:ext cx="48" cy="81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Line 52"/>
            <p:cNvSpPr>
              <a:spLocks noChangeShapeType="1"/>
            </p:cNvSpPr>
            <p:nvPr/>
          </p:nvSpPr>
          <p:spPr bwMode="auto">
            <a:xfrm flipH="1">
              <a:off x="3936" y="1008"/>
              <a:ext cx="48" cy="192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 flipH="1">
              <a:off x="3600" y="1248"/>
              <a:ext cx="816" cy="0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Line 54"/>
            <p:cNvSpPr>
              <a:spLocks noChangeShapeType="1"/>
            </p:cNvSpPr>
            <p:nvPr/>
          </p:nvSpPr>
          <p:spPr bwMode="auto">
            <a:xfrm flipH="1" flipV="1">
              <a:off x="4032" y="1200"/>
              <a:ext cx="384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Line 55"/>
            <p:cNvSpPr>
              <a:spLocks noChangeShapeType="1"/>
            </p:cNvSpPr>
            <p:nvPr/>
          </p:nvSpPr>
          <p:spPr bwMode="auto">
            <a:xfrm flipH="1">
              <a:off x="3600" y="1200"/>
              <a:ext cx="336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Line 56"/>
            <p:cNvSpPr>
              <a:spLocks noChangeShapeType="1"/>
            </p:cNvSpPr>
            <p:nvPr/>
          </p:nvSpPr>
          <p:spPr bwMode="auto">
            <a:xfrm flipH="1">
              <a:off x="3936" y="1344"/>
              <a:ext cx="96" cy="0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 flipH="1">
              <a:off x="3936" y="1344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 flipH="1" flipV="1">
              <a:off x="3936" y="1344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H="1">
              <a:off x="3936" y="1440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flipH="1" flipV="1">
              <a:off x="3936" y="1440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Line 61"/>
            <p:cNvSpPr>
              <a:spLocks noChangeShapeType="1"/>
            </p:cNvSpPr>
            <p:nvPr/>
          </p:nvSpPr>
          <p:spPr bwMode="auto">
            <a:xfrm flipH="1">
              <a:off x="3936" y="1536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Line 62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Line 63"/>
            <p:cNvSpPr>
              <a:spLocks noChangeShapeType="1"/>
            </p:cNvSpPr>
            <p:nvPr/>
          </p:nvSpPr>
          <p:spPr bwMode="auto">
            <a:xfrm flipH="1">
              <a:off x="3936" y="1632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Line 64"/>
            <p:cNvSpPr>
              <a:spLocks noChangeShapeType="1"/>
            </p:cNvSpPr>
            <p:nvPr/>
          </p:nvSpPr>
          <p:spPr bwMode="auto">
            <a:xfrm flipH="1" flipV="1">
              <a:off x="3936" y="1632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Line 65"/>
            <p:cNvSpPr>
              <a:spLocks noChangeShapeType="1"/>
            </p:cNvSpPr>
            <p:nvPr/>
          </p:nvSpPr>
          <p:spPr bwMode="auto">
            <a:xfrm flipH="1">
              <a:off x="3936" y="1728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 flipH="1" flipV="1">
              <a:off x="3936" y="1728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Line 67"/>
            <p:cNvSpPr>
              <a:spLocks noChangeShapeType="1"/>
            </p:cNvSpPr>
            <p:nvPr/>
          </p:nvSpPr>
          <p:spPr bwMode="auto">
            <a:xfrm flipH="1">
              <a:off x="3888" y="1824"/>
              <a:ext cx="144" cy="192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Line 68"/>
            <p:cNvSpPr>
              <a:spLocks noChangeShapeType="1"/>
            </p:cNvSpPr>
            <p:nvPr/>
          </p:nvSpPr>
          <p:spPr bwMode="auto">
            <a:xfrm flipH="1" flipV="1">
              <a:off x="3936" y="1824"/>
              <a:ext cx="144" cy="192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Line 69"/>
            <p:cNvSpPr>
              <a:spLocks noChangeShapeType="1"/>
            </p:cNvSpPr>
            <p:nvPr/>
          </p:nvSpPr>
          <p:spPr bwMode="auto">
            <a:xfrm flipH="1" flipV="1">
              <a:off x="3936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Line 70"/>
            <p:cNvSpPr>
              <a:spLocks noChangeShapeType="1"/>
            </p:cNvSpPr>
            <p:nvPr/>
          </p:nvSpPr>
          <p:spPr bwMode="auto">
            <a:xfrm flipV="1">
              <a:off x="3984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Line 71"/>
            <p:cNvSpPr>
              <a:spLocks noChangeShapeType="1"/>
            </p:cNvSpPr>
            <p:nvPr/>
          </p:nvSpPr>
          <p:spPr bwMode="auto">
            <a:xfrm flipH="1" flipV="1">
              <a:off x="4320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Line 72"/>
            <p:cNvSpPr>
              <a:spLocks noChangeShapeType="1"/>
            </p:cNvSpPr>
            <p:nvPr/>
          </p:nvSpPr>
          <p:spPr bwMode="auto">
            <a:xfrm flipV="1">
              <a:off x="4368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3" name="Freeform 73"/>
          <p:cNvSpPr>
            <a:spLocks/>
          </p:cNvSpPr>
          <p:nvPr/>
        </p:nvSpPr>
        <p:spPr bwMode="auto">
          <a:xfrm>
            <a:off x="2535424" y="1827684"/>
            <a:ext cx="685800" cy="609600"/>
          </a:xfrm>
          <a:custGeom>
            <a:avLst/>
            <a:gdLst>
              <a:gd name="T0" fmla="*/ 0 w 432"/>
              <a:gd name="T1" fmla="*/ 384 h 384"/>
              <a:gd name="T2" fmla="*/ 240 w 432"/>
              <a:gd name="T3" fmla="*/ 288 h 384"/>
              <a:gd name="T4" fmla="*/ 432 w 432"/>
              <a:gd name="T5" fmla="*/ 0 h 384"/>
              <a:gd name="T6" fmla="*/ 0 60000 65536"/>
              <a:gd name="T7" fmla="*/ 0 60000 65536"/>
              <a:gd name="T8" fmla="*/ 0 60000 65536"/>
              <a:gd name="T9" fmla="*/ 0 w 432"/>
              <a:gd name="T10" fmla="*/ 0 h 384"/>
              <a:gd name="T11" fmla="*/ 432 w 43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384">
                <a:moveTo>
                  <a:pt x="0" y="384"/>
                </a:moveTo>
                <a:cubicBezTo>
                  <a:pt x="84" y="368"/>
                  <a:pt x="168" y="352"/>
                  <a:pt x="240" y="288"/>
                </a:cubicBezTo>
                <a:cubicBezTo>
                  <a:pt x="312" y="224"/>
                  <a:pt x="392" y="56"/>
                  <a:pt x="432" y="0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>
            <a:spLocks/>
          </p:cNvSpPr>
          <p:nvPr/>
        </p:nvSpPr>
        <p:spPr bwMode="auto">
          <a:xfrm>
            <a:off x="2535424" y="1827684"/>
            <a:ext cx="1219200" cy="635000"/>
          </a:xfrm>
          <a:custGeom>
            <a:avLst/>
            <a:gdLst>
              <a:gd name="T0" fmla="*/ 0 w 768"/>
              <a:gd name="T1" fmla="*/ 384 h 400"/>
              <a:gd name="T2" fmla="*/ 384 w 768"/>
              <a:gd name="T3" fmla="*/ 336 h 400"/>
              <a:gd name="T4" fmla="*/ 768 w 768"/>
              <a:gd name="T5" fmla="*/ 0 h 400"/>
              <a:gd name="T6" fmla="*/ 0 60000 65536"/>
              <a:gd name="T7" fmla="*/ 0 60000 65536"/>
              <a:gd name="T8" fmla="*/ 0 60000 65536"/>
              <a:gd name="T9" fmla="*/ 0 w 768"/>
              <a:gd name="T10" fmla="*/ 0 h 400"/>
              <a:gd name="T11" fmla="*/ 768 w 768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400">
                <a:moveTo>
                  <a:pt x="0" y="384"/>
                </a:moveTo>
                <a:cubicBezTo>
                  <a:pt x="128" y="392"/>
                  <a:pt x="256" y="400"/>
                  <a:pt x="384" y="336"/>
                </a:cubicBezTo>
                <a:cubicBezTo>
                  <a:pt x="512" y="272"/>
                  <a:pt x="680" y="40"/>
                  <a:pt x="768" y="0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>
            <a:spLocks/>
          </p:cNvSpPr>
          <p:nvPr/>
        </p:nvSpPr>
        <p:spPr bwMode="auto">
          <a:xfrm>
            <a:off x="2535424" y="1827684"/>
            <a:ext cx="1828800" cy="635000"/>
          </a:xfrm>
          <a:custGeom>
            <a:avLst/>
            <a:gdLst>
              <a:gd name="T0" fmla="*/ 0 w 1152"/>
              <a:gd name="T1" fmla="*/ 384 h 400"/>
              <a:gd name="T2" fmla="*/ 672 w 1152"/>
              <a:gd name="T3" fmla="*/ 336 h 400"/>
              <a:gd name="T4" fmla="*/ 1152 w 1152"/>
              <a:gd name="T5" fmla="*/ 0 h 400"/>
              <a:gd name="T6" fmla="*/ 0 60000 65536"/>
              <a:gd name="T7" fmla="*/ 0 60000 65536"/>
              <a:gd name="T8" fmla="*/ 0 60000 65536"/>
              <a:gd name="T9" fmla="*/ 0 w 1152"/>
              <a:gd name="T10" fmla="*/ 0 h 400"/>
              <a:gd name="T11" fmla="*/ 1152 w 1152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400">
                <a:moveTo>
                  <a:pt x="0" y="384"/>
                </a:moveTo>
                <a:cubicBezTo>
                  <a:pt x="240" y="392"/>
                  <a:pt x="480" y="400"/>
                  <a:pt x="672" y="336"/>
                </a:cubicBezTo>
                <a:cubicBezTo>
                  <a:pt x="864" y="272"/>
                  <a:pt x="1008" y="136"/>
                  <a:pt x="1152" y="0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" name="Group 76"/>
          <p:cNvGrpSpPr>
            <a:grpSpLocks/>
          </p:cNvGrpSpPr>
          <p:nvPr/>
        </p:nvGrpSpPr>
        <p:grpSpPr bwMode="auto">
          <a:xfrm>
            <a:off x="4897624" y="2970684"/>
            <a:ext cx="1295400" cy="1600200"/>
            <a:chOff x="3600" y="1008"/>
            <a:chExt cx="816" cy="1008"/>
          </a:xfrm>
        </p:grpSpPr>
        <p:sp>
          <p:nvSpPr>
            <p:cNvPr id="77" name="Line 77"/>
            <p:cNvSpPr>
              <a:spLocks noChangeShapeType="1"/>
            </p:cNvSpPr>
            <p:nvPr/>
          </p:nvSpPr>
          <p:spPr bwMode="auto">
            <a:xfrm flipH="1" flipV="1">
              <a:off x="3600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Line 78"/>
            <p:cNvSpPr>
              <a:spLocks noChangeShapeType="1"/>
            </p:cNvSpPr>
            <p:nvPr/>
          </p:nvSpPr>
          <p:spPr bwMode="auto">
            <a:xfrm flipV="1">
              <a:off x="3648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Line 79"/>
            <p:cNvSpPr>
              <a:spLocks noChangeShapeType="1"/>
            </p:cNvSpPr>
            <p:nvPr/>
          </p:nvSpPr>
          <p:spPr bwMode="auto">
            <a:xfrm flipH="1">
              <a:off x="3936" y="1200"/>
              <a:ext cx="96" cy="0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Line 80"/>
            <p:cNvSpPr>
              <a:spLocks noChangeShapeType="1"/>
            </p:cNvSpPr>
            <p:nvPr/>
          </p:nvSpPr>
          <p:spPr bwMode="auto">
            <a:xfrm>
              <a:off x="3984" y="1008"/>
              <a:ext cx="48" cy="192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Line 81"/>
            <p:cNvSpPr>
              <a:spLocks noChangeShapeType="1"/>
            </p:cNvSpPr>
            <p:nvPr/>
          </p:nvSpPr>
          <p:spPr bwMode="auto">
            <a:xfrm>
              <a:off x="4032" y="1200"/>
              <a:ext cx="48" cy="81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Line 82"/>
            <p:cNvSpPr>
              <a:spLocks noChangeShapeType="1"/>
            </p:cNvSpPr>
            <p:nvPr/>
          </p:nvSpPr>
          <p:spPr bwMode="auto">
            <a:xfrm flipH="1">
              <a:off x="3888" y="1200"/>
              <a:ext cx="48" cy="81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Line 83"/>
            <p:cNvSpPr>
              <a:spLocks noChangeShapeType="1"/>
            </p:cNvSpPr>
            <p:nvPr/>
          </p:nvSpPr>
          <p:spPr bwMode="auto">
            <a:xfrm flipH="1">
              <a:off x="3936" y="1008"/>
              <a:ext cx="48" cy="192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Line 84"/>
            <p:cNvSpPr>
              <a:spLocks noChangeShapeType="1"/>
            </p:cNvSpPr>
            <p:nvPr/>
          </p:nvSpPr>
          <p:spPr bwMode="auto">
            <a:xfrm flipH="1">
              <a:off x="3600" y="1248"/>
              <a:ext cx="816" cy="0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Line 85"/>
            <p:cNvSpPr>
              <a:spLocks noChangeShapeType="1"/>
            </p:cNvSpPr>
            <p:nvPr/>
          </p:nvSpPr>
          <p:spPr bwMode="auto">
            <a:xfrm flipH="1" flipV="1">
              <a:off x="4032" y="1200"/>
              <a:ext cx="384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Line 86"/>
            <p:cNvSpPr>
              <a:spLocks noChangeShapeType="1"/>
            </p:cNvSpPr>
            <p:nvPr/>
          </p:nvSpPr>
          <p:spPr bwMode="auto">
            <a:xfrm flipH="1">
              <a:off x="3600" y="1200"/>
              <a:ext cx="336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Line 87"/>
            <p:cNvSpPr>
              <a:spLocks noChangeShapeType="1"/>
            </p:cNvSpPr>
            <p:nvPr/>
          </p:nvSpPr>
          <p:spPr bwMode="auto">
            <a:xfrm flipH="1">
              <a:off x="3936" y="1344"/>
              <a:ext cx="96" cy="0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Line 88"/>
            <p:cNvSpPr>
              <a:spLocks noChangeShapeType="1"/>
            </p:cNvSpPr>
            <p:nvPr/>
          </p:nvSpPr>
          <p:spPr bwMode="auto">
            <a:xfrm flipH="1">
              <a:off x="3936" y="1344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 flipV="1">
              <a:off x="3936" y="1344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90"/>
            <p:cNvSpPr>
              <a:spLocks noChangeShapeType="1"/>
            </p:cNvSpPr>
            <p:nvPr/>
          </p:nvSpPr>
          <p:spPr bwMode="auto">
            <a:xfrm flipH="1">
              <a:off x="3936" y="1440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91"/>
            <p:cNvSpPr>
              <a:spLocks noChangeShapeType="1"/>
            </p:cNvSpPr>
            <p:nvPr/>
          </p:nvSpPr>
          <p:spPr bwMode="auto">
            <a:xfrm flipH="1" flipV="1">
              <a:off x="3936" y="1440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92"/>
            <p:cNvSpPr>
              <a:spLocks noChangeShapeType="1"/>
            </p:cNvSpPr>
            <p:nvPr/>
          </p:nvSpPr>
          <p:spPr bwMode="auto">
            <a:xfrm flipH="1">
              <a:off x="3936" y="1536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 flipH="1" flipV="1">
              <a:off x="3936" y="1536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 flipH="1">
              <a:off x="3936" y="1632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95"/>
            <p:cNvSpPr>
              <a:spLocks noChangeShapeType="1"/>
            </p:cNvSpPr>
            <p:nvPr/>
          </p:nvSpPr>
          <p:spPr bwMode="auto">
            <a:xfrm flipH="1" flipV="1">
              <a:off x="3936" y="1632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96"/>
            <p:cNvSpPr>
              <a:spLocks noChangeShapeType="1"/>
            </p:cNvSpPr>
            <p:nvPr/>
          </p:nvSpPr>
          <p:spPr bwMode="auto">
            <a:xfrm flipH="1">
              <a:off x="3936" y="1728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97"/>
            <p:cNvSpPr>
              <a:spLocks noChangeShapeType="1"/>
            </p:cNvSpPr>
            <p:nvPr/>
          </p:nvSpPr>
          <p:spPr bwMode="auto">
            <a:xfrm flipH="1" flipV="1">
              <a:off x="3936" y="1728"/>
              <a:ext cx="96" cy="96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98"/>
            <p:cNvSpPr>
              <a:spLocks noChangeShapeType="1"/>
            </p:cNvSpPr>
            <p:nvPr/>
          </p:nvSpPr>
          <p:spPr bwMode="auto">
            <a:xfrm flipH="1">
              <a:off x="3888" y="1824"/>
              <a:ext cx="144" cy="192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Line 99"/>
            <p:cNvSpPr>
              <a:spLocks noChangeShapeType="1"/>
            </p:cNvSpPr>
            <p:nvPr/>
          </p:nvSpPr>
          <p:spPr bwMode="auto">
            <a:xfrm flipH="1" flipV="1">
              <a:off x="3936" y="1824"/>
              <a:ext cx="144" cy="192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100"/>
            <p:cNvSpPr>
              <a:spLocks noChangeShapeType="1"/>
            </p:cNvSpPr>
            <p:nvPr/>
          </p:nvSpPr>
          <p:spPr bwMode="auto">
            <a:xfrm flipH="1" flipV="1">
              <a:off x="3936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101"/>
            <p:cNvSpPr>
              <a:spLocks noChangeShapeType="1"/>
            </p:cNvSpPr>
            <p:nvPr/>
          </p:nvSpPr>
          <p:spPr bwMode="auto">
            <a:xfrm flipV="1">
              <a:off x="3984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102"/>
            <p:cNvSpPr>
              <a:spLocks noChangeShapeType="1"/>
            </p:cNvSpPr>
            <p:nvPr/>
          </p:nvSpPr>
          <p:spPr bwMode="auto">
            <a:xfrm flipH="1" flipV="1">
              <a:off x="4320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103"/>
            <p:cNvSpPr>
              <a:spLocks noChangeShapeType="1"/>
            </p:cNvSpPr>
            <p:nvPr/>
          </p:nvSpPr>
          <p:spPr bwMode="auto">
            <a:xfrm flipV="1">
              <a:off x="4368" y="1248"/>
              <a:ext cx="48" cy="48"/>
            </a:xfrm>
            <a:prstGeom prst="line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4" name="Freeform 104"/>
          <p:cNvSpPr>
            <a:spLocks/>
          </p:cNvSpPr>
          <p:nvPr/>
        </p:nvSpPr>
        <p:spPr bwMode="auto">
          <a:xfrm>
            <a:off x="3221224" y="1827684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528 w 1104"/>
              <a:gd name="T3" fmla="*/ 624 h 1008"/>
              <a:gd name="T4" fmla="*/ 1104 w 1104"/>
              <a:gd name="T5" fmla="*/ 1008 h 1008"/>
              <a:gd name="T6" fmla="*/ 0 60000 65536"/>
              <a:gd name="T7" fmla="*/ 0 60000 65536"/>
              <a:gd name="T8" fmla="*/ 0 60000 65536"/>
              <a:gd name="T9" fmla="*/ 0 w 1104"/>
              <a:gd name="T10" fmla="*/ 0 h 1008"/>
              <a:gd name="T11" fmla="*/ 1104 w 1104"/>
              <a:gd name="T12" fmla="*/ 1008 h 1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1008">
                <a:moveTo>
                  <a:pt x="0" y="0"/>
                </a:moveTo>
                <a:cubicBezTo>
                  <a:pt x="172" y="228"/>
                  <a:pt x="344" y="456"/>
                  <a:pt x="528" y="624"/>
                </a:cubicBezTo>
                <a:cubicBezTo>
                  <a:pt x="712" y="792"/>
                  <a:pt x="908" y="900"/>
                  <a:pt x="1104" y="1008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Freeform 105"/>
          <p:cNvSpPr>
            <a:spLocks/>
          </p:cNvSpPr>
          <p:nvPr/>
        </p:nvSpPr>
        <p:spPr bwMode="auto">
          <a:xfrm>
            <a:off x="3754624" y="1827684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528 w 1104"/>
              <a:gd name="T3" fmla="*/ 624 h 1008"/>
              <a:gd name="T4" fmla="*/ 1104 w 1104"/>
              <a:gd name="T5" fmla="*/ 1008 h 1008"/>
              <a:gd name="T6" fmla="*/ 0 60000 65536"/>
              <a:gd name="T7" fmla="*/ 0 60000 65536"/>
              <a:gd name="T8" fmla="*/ 0 60000 65536"/>
              <a:gd name="T9" fmla="*/ 0 w 1104"/>
              <a:gd name="T10" fmla="*/ 0 h 1008"/>
              <a:gd name="T11" fmla="*/ 1104 w 1104"/>
              <a:gd name="T12" fmla="*/ 1008 h 1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1008">
                <a:moveTo>
                  <a:pt x="0" y="0"/>
                </a:moveTo>
                <a:cubicBezTo>
                  <a:pt x="172" y="228"/>
                  <a:pt x="344" y="456"/>
                  <a:pt x="528" y="624"/>
                </a:cubicBezTo>
                <a:cubicBezTo>
                  <a:pt x="712" y="792"/>
                  <a:pt x="908" y="900"/>
                  <a:pt x="1104" y="1008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Freeform 106"/>
          <p:cNvSpPr>
            <a:spLocks/>
          </p:cNvSpPr>
          <p:nvPr/>
        </p:nvSpPr>
        <p:spPr bwMode="auto">
          <a:xfrm>
            <a:off x="4364224" y="1827684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528 w 1104"/>
              <a:gd name="T3" fmla="*/ 624 h 1008"/>
              <a:gd name="T4" fmla="*/ 1104 w 1104"/>
              <a:gd name="T5" fmla="*/ 1008 h 1008"/>
              <a:gd name="T6" fmla="*/ 0 60000 65536"/>
              <a:gd name="T7" fmla="*/ 0 60000 65536"/>
              <a:gd name="T8" fmla="*/ 0 60000 65536"/>
              <a:gd name="T9" fmla="*/ 0 w 1104"/>
              <a:gd name="T10" fmla="*/ 0 h 1008"/>
              <a:gd name="T11" fmla="*/ 1104 w 1104"/>
              <a:gd name="T12" fmla="*/ 1008 h 10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1008">
                <a:moveTo>
                  <a:pt x="0" y="0"/>
                </a:moveTo>
                <a:cubicBezTo>
                  <a:pt x="172" y="228"/>
                  <a:pt x="344" y="456"/>
                  <a:pt x="528" y="624"/>
                </a:cubicBezTo>
                <a:cubicBezTo>
                  <a:pt x="712" y="792"/>
                  <a:pt x="908" y="900"/>
                  <a:pt x="1104" y="1008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AutoShape 108"/>
          <p:cNvSpPr>
            <a:spLocks noChangeAspect="1" noChangeArrowheads="1"/>
          </p:cNvSpPr>
          <p:nvPr/>
        </p:nvSpPr>
        <p:spPr bwMode="auto">
          <a:xfrm>
            <a:off x="6267638" y="4340698"/>
            <a:ext cx="344487" cy="230187"/>
          </a:xfrm>
          <a:prstGeom prst="flowChartProcess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Line 109"/>
          <p:cNvSpPr>
            <a:spLocks noChangeAspect="1" noChangeShapeType="1"/>
          </p:cNvSpPr>
          <p:nvPr/>
        </p:nvSpPr>
        <p:spPr bwMode="auto">
          <a:xfrm flipH="1">
            <a:off x="6305737" y="4226397"/>
            <a:ext cx="381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Line 110"/>
          <p:cNvSpPr>
            <a:spLocks noChangeAspect="1" noChangeShapeType="1"/>
          </p:cNvSpPr>
          <p:nvPr/>
        </p:nvSpPr>
        <p:spPr bwMode="auto">
          <a:xfrm flipH="1">
            <a:off x="6305737" y="4264497"/>
            <a:ext cx="76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Line 111"/>
          <p:cNvSpPr>
            <a:spLocks noChangeAspect="1" noChangeShapeType="1"/>
          </p:cNvSpPr>
          <p:nvPr/>
        </p:nvSpPr>
        <p:spPr bwMode="auto">
          <a:xfrm>
            <a:off x="6343837" y="4226397"/>
            <a:ext cx="381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Line 112"/>
          <p:cNvSpPr>
            <a:spLocks noChangeAspect="1" noChangeShapeType="1"/>
          </p:cNvSpPr>
          <p:nvPr/>
        </p:nvSpPr>
        <p:spPr bwMode="auto">
          <a:xfrm flipH="1">
            <a:off x="6305737" y="4264497"/>
            <a:ext cx="381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Line 113"/>
          <p:cNvSpPr>
            <a:spLocks noChangeAspect="1" noChangeShapeType="1"/>
          </p:cNvSpPr>
          <p:nvPr/>
        </p:nvSpPr>
        <p:spPr bwMode="auto">
          <a:xfrm flipH="1">
            <a:off x="6305737" y="4302597"/>
            <a:ext cx="76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114"/>
          <p:cNvSpPr>
            <a:spLocks noChangeAspect="1" noChangeShapeType="1"/>
          </p:cNvSpPr>
          <p:nvPr/>
        </p:nvSpPr>
        <p:spPr bwMode="auto">
          <a:xfrm>
            <a:off x="6343837" y="4264497"/>
            <a:ext cx="381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115"/>
          <p:cNvSpPr>
            <a:spLocks noChangeAspect="1" noChangeShapeType="1"/>
          </p:cNvSpPr>
          <p:nvPr/>
        </p:nvSpPr>
        <p:spPr bwMode="auto">
          <a:xfrm flipH="1">
            <a:off x="6305737" y="4302597"/>
            <a:ext cx="381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Line 116"/>
          <p:cNvSpPr>
            <a:spLocks noChangeAspect="1" noChangeShapeType="1"/>
          </p:cNvSpPr>
          <p:nvPr/>
        </p:nvSpPr>
        <p:spPr bwMode="auto">
          <a:xfrm flipH="1">
            <a:off x="6305737" y="4340697"/>
            <a:ext cx="76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Line 117"/>
          <p:cNvSpPr>
            <a:spLocks noChangeAspect="1" noChangeShapeType="1"/>
          </p:cNvSpPr>
          <p:nvPr/>
        </p:nvSpPr>
        <p:spPr bwMode="auto">
          <a:xfrm>
            <a:off x="6343837" y="4302597"/>
            <a:ext cx="381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Line 127"/>
          <p:cNvSpPr>
            <a:spLocks noChangeAspect="1" noChangeShapeType="1"/>
          </p:cNvSpPr>
          <p:nvPr/>
        </p:nvSpPr>
        <p:spPr bwMode="auto">
          <a:xfrm flipH="1">
            <a:off x="6229537" y="4378797"/>
            <a:ext cx="381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128"/>
          <p:cNvSpPr>
            <a:spLocks noChangeAspect="1" noChangeShapeType="1"/>
          </p:cNvSpPr>
          <p:nvPr/>
        </p:nvSpPr>
        <p:spPr bwMode="auto">
          <a:xfrm>
            <a:off x="6256524" y="4378798"/>
            <a:ext cx="0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129"/>
          <p:cNvSpPr>
            <a:spLocks noChangeAspect="1" noChangeShapeType="1"/>
          </p:cNvSpPr>
          <p:nvPr/>
        </p:nvSpPr>
        <p:spPr bwMode="auto">
          <a:xfrm>
            <a:off x="6242237" y="4378798"/>
            <a:ext cx="0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130"/>
          <p:cNvSpPr>
            <a:spLocks noChangeAspect="1" noChangeShapeType="1"/>
          </p:cNvSpPr>
          <p:nvPr/>
        </p:nvSpPr>
        <p:spPr bwMode="auto">
          <a:xfrm>
            <a:off x="6229537" y="4378798"/>
            <a:ext cx="0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Line 131"/>
          <p:cNvSpPr>
            <a:spLocks noChangeAspect="1" noChangeShapeType="1"/>
          </p:cNvSpPr>
          <p:nvPr/>
        </p:nvSpPr>
        <p:spPr bwMode="auto">
          <a:xfrm flipH="1">
            <a:off x="6229537" y="4532784"/>
            <a:ext cx="381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132"/>
          <p:cNvSpPr>
            <a:spLocks noChangeAspect="1" noChangeShapeType="1"/>
          </p:cNvSpPr>
          <p:nvPr/>
        </p:nvSpPr>
        <p:spPr bwMode="auto">
          <a:xfrm flipH="1">
            <a:off x="6612124" y="4378797"/>
            <a:ext cx="381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Line 133"/>
          <p:cNvSpPr>
            <a:spLocks noChangeAspect="1" noChangeShapeType="1"/>
          </p:cNvSpPr>
          <p:nvPr/>
        </p:nvSpPr>
        <p:spPr bwMode="auto">
          <a:xfrm>
            <a:off x="6637524" y="4378798"/>
            <a:ext cx="0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134"/>
          <p:cNvSpPr>
            <a:spLocks noChangeAspect="1" noChangeShapeType="1"/>
          </p:cNvSpPr>
          <p:nvPr/>
        </p:nvSpPr>
        <p:spPr bwMode="auto">
          <a:xfrm>
            <a:off x="6623237" y="4378798"/>
            <a:ext cx="0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135"/>
          <p:cNvSpPr>
            <a:spLocks noChangeAspect="1" noChangeShapeType="1"/>
          </p:cNvSpPr>
          <p:nvPr/>
        </p:nvSpPr>
        <p:spPr bwMode="auto">
          <a:xfrm>
            <a:off x="6612124" y="4378798"/>
            <a:ext cx="0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Line 136"/>
          <p:cNvSpPr>
            <a:spLocks noChangeAspect="1" noChangeShapeType="1"/>
          </p:cNvSpPr>
          <p:nvPr/>
        </p:nvSpPr>
        <p:spPr bwMode="auto">
          <a:xfrm flipH="1">
            <a:off x="6612124" y="4532784"/>
            <a:ext cx="381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137"/>
          <p:cNvSpPr>
            <a:spLocks noChangeAspect="1" noChangeShapeType="1"/>
          </p:cNvSpPr>
          <p:nvPr/>
        </p:nvSpPr>
        <p:spPr bwMode="auto">
          <a:xfrm>
            <a:off x="6650224" y="4378798"/>
            <a:ext cx="0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Freeform 138"/>
          <p:cNvSpPr>
            <a:spLocks/>
          </p:cNvSpPr>
          <p:nvPr/>
        </p:nvSpPr>
        <p:spPr bwMode="auto">
          <a:xfrm>
            <a:off x="6116824" y="3427884"/>
            <a:ext cx="228600" cy="838200"/>
          </a:xfrm>
          <a:custGeom>
            <a:avLst/>
            <a:gdLst>
              <a:gd name="T0" fmla="*/ 0 w 144"/>
              <a:gd name="T1" fmla="*/ 0 h 528"/>
              <a:gd name="T2" fmla="*/ 48 w 144"/>
              <a:gd name="T3" fmla="*/ 336 h 528"/>
              <a:gd name="T4" fmla="*/ 144 w 144"/>
              <a:gd name="T5" fmla="*/ 528 h 528"/>
              <a:gd name="T6" fmla="*/ 0 60000 65536"/>
              <a:gd name="T7" fmla="*/ 0 60000 65536"/>
              <a:gd name="T8" fmla="*/ 0 60000 65536"/>
              <a:gd name="T9" fmla="*/ 0 w 144"/>
              <a:gd name="T10" fmla="*/ 0 h 528"/>
              <a:gd name="T11" fmla="*/ 144 w 144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528">
                <a:moveTo>
                  <a:pt x="0" y="0"/>
                </a:moveTo>
                <a:cubicBezTo>
                  <a:pt x="12" y="124"/>
                  <a:pt x="24" y="248"/>
                  <a:pt x="48" y="336"/>
                </a:cubicBezTo>
                <a:cubicBezTo>
                  <a:pt x="72" y="424"/>
                  <a:pt x="108" y="476"/>
                  <a:pt x="144" y="528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" name="Freeform 139"/>
          <p:cNvSpPr>
            <a:spLocks/>
          </p:cNvSpPr>
          <p:nvPr/>
        </p:nvSpPr>
        <p:spPr bwMode="auto">
          <a:xfrm>
            <a:off x="5507224" y="3427884"/>
            <a:ext cx="838200" cy="838200"/>
          </a:xfrm>
          <a:custGeom>
            <a:avLst/>
            <a:gdLst>
              <a:gd name="T0" fmla="*/ 0 w 528"/>
              <a:gd name="T1" fmla="*/ 0 h 528"/>
              <a:gd name="T2" fmla="*/ 192 w 528"/>
              <a:gd name="T3" fmla="*/ 336 h 528"/>
              <a:gd name="T4" fmla="*/ 528 w 528"/>
              <a:gd name="T5" fmla="*/ 528 h 528"/>
              <a:gd name="T6" fmla="*/ 0 60000 65536"/>
              <a:gd name="T7" fmla="*/ 0 60000 65536"/>
              <a:gd name="T8" fmla="*/ 0 60000 65536"/>
              <a:gd name="T9" fmla="*/ 0 w 528"/>
              <a:gd name="T10" fmla="*/ 0 h 528"/>
              <a:gd name="T11" fmla="*/ 528 w 52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528">
                <a:moveTo>
                  <a:pt x="0" y="0"/>
                </a:moveTo>
                <a:cubicBezTo>
                  <a:pt x="52" y="124"/>
                  <a:pt x="104" y="248"/>
                  <a:pt x="192" y="336"/>
                </a:cubicBezTo>
                <a:cubicBezTo>
                  <a:pt x="280" y="424"/>
                  <a:pt x="404" y="476"/>
                  <a:pt x="528" y="528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" name="Freeform 140"/>
          <p:cNvSpPr>
            <a:spLocks/>
          </p:cNvSpPr>
          <p:nvPr/>
        </p:nvSpPr>
        <p:spPr bwMode="auto">
          <a:xfrm>
            <a:off x="4973824" y="3427884"/>
            <a:ext cx="1371600" cy="838200"/>
          </a:xfrm>
          <a:custGeom>
            <a:avLst/>
            <a:gdLst>
              <a:gd name="T0" fmla="*/ 0 w 864"/>
              <a:gd name="T1" fmla="*/ 0 h 528"/>
              <a:gd name="T2" fmla="*/ 336 w 864"/>
              <a:gd name="T3" fmla="*/ 384 h 528"/>
              <a:gd name="T4" fmla="*/ 864 w 864"/>
              <a:gd name="T5" fmla="*/ 528 h 528"/>
              <a:gd name="T6" fmla="*/ 0 60000 65536"/>
              <a:gd name="T7" fmla="*/ 0 60000 65536"/>
              <a:gd name="T8" fmla="*/ 0 60000 65536"/>
              <a:gd name="T9" fmla="*/ 0 w 864"/>
              <a:gd name="T10" fmla="*/ 0 h 528"/>
              <a:gd name="T11" fmla="*/ 864 w 864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4" h="528">
                <a:moveTo>
                  <a:pt x="0" y="0"/>
                </a:moveTo>
                <a:cubicBezTo>
                  <a:pt x="96" y="148"/>
                  <a:pt x="192" y="296"/>
                  <a:pt x="336" y="384"/>
                </a:cubicBezTo>
                <a:cubicBezTo>
                  <a:pt x="480" y="472"/>
                  <a:pt x="672" y="500"/>
                  <a:pt x="864" y="528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Line 141"/>
          <p:cNvSpPr>
            <a:spLocks noChangeShapeType="1"/>
          </p:cNvSpPr>
          <p:nvPr/>
        </p:nvSpPr>
        <p:spPr bwMode="auto">
          <a:xfrm flipH="1">
            <a:off x="6497824" y="4647084"/>
            <a:ext cx="1828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Line 142"/>
          <p:cNvSpPr>
            <a:spLocks noChangeShapeType="1"/>
          </p:cNvSpPr>
          <p:nvPr/>
        </p:nvSpPr>
        <p:spPr bwMode="auto">
          <a:xfrm flipH="1">
            <a:off x="6421624" y="4570884"/>
            <a:ext cx="0" cy="838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" name="Line 143"/>
          <p:cNvSpPr>
            <a:spLocks noChangeShapeType="1"/>
          </p:cNvSpPr>
          <p:nvPr/>
        </p:nvSpPr>
        <p:spPr bwMode="auto">
          <a:xfrm flipH="1">
            <a:off x="6497824" y="4570884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Rectangle 144"/>
          <p:cNvSpPr>
            <a:spLocks noChangeArrowheads="1"/>
          </p:cNvSpPr>
          <p:nvPr/>
        </p:nvSpPr>
        <p:spPr bwMode="auto">
          <a:xfrm>
            <a:off x="6269224" y="5409084"/>
            <a:ext cx="304800" cy="1524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5" name="Group 145"/>
          <p:cNvGrpSpPr>
            <a:grpSpLocks/>
          </p:cNvGrpSpPr>
          <p:nvPr/>
        </p:nvGrpSpPr>
        <p:grpSpPr bwMode="auto">
          <a:xfrm>
            <a:off x="8783824" y="5104284"/>
            <a:ext cx="533400" cy="457200"/>
            <a:chOff x="2688" y="2880"/>
            <a:chExt cx="336" cy="288"/>
          </a:xfrm>
        </p:grpSpPr>
        <p:sp>
          <p:nvSpPr>
            <p:cNvPr id="136" name="Line 146"/>
            <p:cNvSpPr>
              <a:spLocks noChangeShapeType="1"/>
            </p:cNvSpPr>
            <p:nvPr/>
          </p:nvSpPr>
          <p:spPr bwMode="auto">
            <a:xfrm>
              <a:off x="2688" y="3024"/>
              <a:ext cx="0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47"/>
            <p:cNvSpPr>
              <a:spLocks noChangeShapeType="1"/>
            </p:cNvSpPr>
            <p:nvPr/>
          </p:nvSpPr>
          <p:spPr bwMode="auto">
            <a:xfrm>
              <a:off x="2688" y="3168"/>
              <a:ext cx="3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48"/>
            <p:cNvSpPr>
              <a:spLocks noChangeShapeType="1"/>
            </p:cNvSpPr>
            <p:nvPr/>
          </p:nvSpPr>
          <p:spPr bwMode="auto">
            <a:xfrm>
              <a:off x="2688" y="3024"/>
              <a:ext cx="2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49"/>
            <p:cNvSpPr>
              <a:spLocks noChangeShapeType="1"/>
            </p:cNvSpPr>
            <p:nvPr/>
          </p:nvSpPr>
          <p:spPr bwMode="auto">
            <a:xfrm flipV="1">
              <a:off x="3024" y="2976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150"/>
            <p:cNvSpPr>
              <a:spLocks noChangeShapeType="1"/>
            </p:cNvSpPr>
            <p:nvPr/>
          </p:nvSpPr>
          <p:spPr bwMode="auto">
            <a:xfrm flipV="1">
              <a:off x="2928" y="2976"/>
              <a:ext cx="0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151"/>
            <p:cNvSpPr>
              <a:spLocks noChangeShapeType="1"/>
            </p:cNvSpPr>
            <p:nvPr/>
          </p:nvSpPr>
          <p:spPr bwMode="auto">
            <a:xfrm flipH="1" flipV="1">
              <a:off x="2928" y="2976"/>
              <a:ext cx="9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Rectangle 152"/>
            <p:cNvSpPr>
              <a:spLocks noChangeArrowheads="1"/>
            </p:cNvSpPr>
            <p:nvPr/>
          </p:nvSpPr>
          <p:spPr bwMode="auto">
            <a:xfrm>
              <a:off x="2736" y="3072"/>
              <a:ext cx="48" cy="48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153"/>
            <p:cNvSpPr>
              <a:spLocks noChangeArrowheads="1"/>
            </p:cNvSpPr>
            <p:nvPr/>
          </p:nvSpPr>
          <p:spPr bwMode="auto">
            <a:xfrm>
              <a:off x="2832" y="3072"/>
              <a:ext cx="48" cy="48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154"/>
            <p:cNvSpPr>
              <a:spLocks noChangeArrowheads="1"/>
            </p:cNvSpPr>
            <p:nvPr/>
          </p:nvSpPr>
          <p:spPr bwMode="auto">
            <a:xfrm>
              <a:off x="2928" y="3072"/>
              <a:ext cx="48" cy="48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155"/>
            <p:cNvSpPr>
              <a:spLocks noChangeArrowheads="1"/>
            </p:cNvSpPr>
            <p:nvPr/>
          </p:nvSpPr>
          <p:spPr bwMode="auto">
            <a:xfrm>
              <a:off x="2832" y="2880"/>
              <a:ext cx="48" cy="144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6" name="AutoShape 110"/>
          <p:cNvSpPr>
            <a:spLocks noChangeArrowheads="1"/>
          </p:cNvSpPr>
          <p:nvPr/>
        </p:nvSpPr>
        <p:spPr bwMode="auto">
          <a:xfrm>
            <a:off x="4911912" y="5232873"/>
            <a:ext cx="431800" cy="433387"/>
          </a:xfrm>
          <a:prstGeom prst="sun">
            <a:avLst>
              <a:gd name="adj" fmla="val 25000"/>
            </a:avLst>
          </a:prstGeom>
          <a:solidFill>
            <a:srgbClr val="FFFF66"/>
          </a:solidFill>
          <a:ln w="19050">
            <a:solidFill>
              <a:srgbClr val="E22E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E22E0A"/>
              </a:solidFill>
              <a:latin typeface="Times New Roman" pitchFamily="18" charset="0"/>
            </a:endParaRPr>
          </a:p>
        </p:txBody>
      </p:sp>
      <p:sp>
        <p:nvSpPr>
          <p:cNvPr id="147" name="Line 157"/>
          <p:cNvSpPr>
            <a:spLocks noChangeShapeType="1"/>
          </p:cNvSpPr>
          <p:nvPr/>
        </p:nvSpPr>
        <p:spPr bwMode="auto">
          <a:xfrm flipH="1">
            <a:off x="8326624" y="4647084"/>
            <a:ext cx="0" cy="762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" name="Freeform 158"/>
          <p:cNvSpPr>
            <a:spLocks/>
          </p:cNvSpPr>
          <p:nvPr/>
        </p:nvSpPr>
        <p:spPr bwMode="auto">
          <a:xfrm>
            <a:off x="1697224" y="2259484"/>
            <a:ext cx="685800" cy="177800"/>
          </a:xfrm>
          <a:custGeom>
            <a:avLst/>
            <a:gdLst>
              <a:gd name="T0" fmla="*/ 0 w 432"/>
              <a:gd name="T1" fmla="*/ 0 h 112"/>
              <a:gd name="T2" fmla="*/ 192 w 432"/>
              <a:gd name="T3" fmla="*/ 96 h 112"/>
              <a:gd name="T4" fmla="*/ 432 w 432"/>
              <a:gd name="T5" fmla="*/ 96 h 112"/>
              <a:gd name="T6" fmla="*/ 0 60000 65536"/>
              <a:gd name="T7" fmla="*/ 0 60000 65536"/>
              <a:gd name="T8" fmla="*/ 0 60000 65536"/>
              <a:gd name="T9" fmla="*/ 0 w 432"/>
              <a:gd name="T10" fmla="*/ 0 h 112"/>
              <a:gd name="T11" fmla="*/ 432 w 432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112">
                <a:moveTo>
                  <a:pt x="0" y="0"/>
                </a:moveTo>
                <a:cubicBezTo>
                  <a:pt x="60" y="40"/>
                  <a:pt x="120" y="80"/>
                  <a:pt x="192" y="96"/>
                </a:cubicBezTo>
                <a:cubicBezTo>
                  <a:pt x="264" y="112"/>
                  <a:pt x="348" y="104"/>
                  <a:pt x="432" y="96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" name="AutoShape 159"/>
          <p:cNvSpPr>
            <a:spLocks noChangeArrowheads="1"/>
          </p:cNvSpPr>
          <p:nvPr/>
        </p:nvSpPr>
        <p:spPr bwMode="auto">
          <a:xfrm flipV="1">
            <a:off x="1468624" y="1675284"/>
            <a:ext cx="533400" cy="609600"/>
          </a:xfrm>
          <a:prstGeom prst="flowChartManualOperation">
            <a:avLst/>
          </a:prstGeom>
          <a:gradFill rotWithShape="1">
            <a:gsLst>
              <a:gs pos="0">
                <a:schemeClr val="accent1"/>
              </a:gs>
              <a:gs pos="50000">
                <a:schemeClr val="tx2"/>
              </a:gs>
              <a:gs pos="100000">
                <a:schemeClr val="accent1"/>
              </a:gs>
            </a:gsLst>
            <a:lin ang="0" scaled="1"/>
          </a:gra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" name="Freeform 160"/>
          <p:cNvSpPr>
            <a:spLocks/>
          </p:cNvSpPr>
          <p:nvPr/>
        </p:nvSpPr>
        <p:spPr bwMode="auto">
          <a:xfrm>
            <a:off x="2078224" y="2208684"/>
            <a:ext cx="304800" cy="228600"/>
          </a:xfrm>
          <a:custGeom>
            <a:avLst/>
            <a:gdLst>
              <a:gd name="T0" fmla="*/ 0 w 192"/>
              <a:gd name="T1" fmla="*/ 0 h 144"/>
              <a:gd name="T2" fmla="*/ 48 w 192"/>
              <a:gd name="T3" fmla="*/ 48 h 144"/>
              <a:gd name="T4" fmla="*/ 192 w 192"/>
              <a:gd name="T5" fmla="*/ 144 h 144"/>
              <a:gd name="T6" fmla="*/ 0 60000 65536"/>
              <a:gd name="T7" fmla="*/ 0 60000 65536"/>
              <a:gd name="T8" fmla="*/ 0 60000 65536"/>
              <a:gd name="T9" fmla="*/ 0 w 192"/>
              <a:gd name="T10" fmla="*/ 0 h 144"/>
              <a:gd name="T11" fmla="*/ 192 w 19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44">
                <a:moveTo>
                  <a:pt x="0" y="0"/>
                </a:moveTo>
                <a:cubicBezTo>
                  <a:pt x="8" y="12"/>
                  <a:pt x="16" y="24"/>
                  <a:pt x="48" y="48"/>
                </a:cubicBezTo>
                <a:cubicBezTo>
                  <a:pt x="80" y="72"/>
                  <a:pt x="136" y="108"/>
                  <a:pt x="192" y="144"/>
                </a:cubicBez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" name="AutoShape 161"/>
          <p:cNvSpPr>
            <a:spLocks noChangeAspect="1" noChangeArrowheads="1"/>
          </p:cNvSpPr>
          <p:nvPr/>
        </p:nvSpPr>
        <p:spPr bwMode="auto">
          <a:xfrm>
            <a:off x="2025837" y="2168997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AutoShape 162"/>
          <p:cNvSpPr>
            <a:spLocks noChangeAspect="1" noChangeArrowheads="1"/>
          </p:cNvSpPr>
          <p:nvPr/>
        </p:nvSpPr>
        <p:spPr bwMode="auto">
          <a:xfrm>
            <a:off x="1741675" y="2269010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AutoShape 163"/>
          <p:cNvSpPr>
            <a:spLocks noChangeAspect="1" noChangeArrowheads="1"/>
          </p:cNvSpPr>
          <p:nvPr/>
        </p:nvSpPr>
        <p:spPr bwMode="auto">
          <a:xfrm>
            <a:off x="2459225" y="2361085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AutoShape 164"/>
          <p:cNvSpPr>
            <a:spLocks noChangeAspect="1" noChangeArrowheads="1"/>
          </p:cNvSpPr>
          <p:nvPr/>
        </p:nvSpPr>
        <p:spPr bwMode="auto">
          <a:xfrm>
            <a:off x="2459225" y="2361085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AutoShape 165"/>
          <p:cNvSpPr>
            <a:spLocks noChangeAspect="1" noChangeArrowheads="1"/>
          </p:cNvSpPr>
          <p:nvPr/>
        </p:nvSpPr>
        <p:spPr bwMode="auto">
          <a:xfrm>
            <a:off x="2459225" y="2361085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AutoShape 166"/>
          <p:cNvSpPr>
            <a:spLocks noChangeAspect="1" noChangeArrowheads="1"/>
          </p:cNvSpPr>
          <p:nvPr/>
        </p:nvSpPr>
        <p:spPr bwMode="auto">
          <a:xfrm>
            <a:off x="3178362" y="1784822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AutoShape 167"/>
          <p:cNvSpPr>
            <a:spLocks noChangeAspect="1" noChangeArrowheads="1"/>
          </p:cNvSpPr>
          <p:nvPr/>
        </p:nvSpPr>
        <p:spPr bwMode="auto">
          <a:xfrm>
            <a:off x="3711762" y="1784822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AutoShape 168"/>
          <p:cNvSpPr>
            <a:spLocks noChangeAspect="1" noChangeArrowheads="1"/>
          </p:cNvSpPr>
          <p:nvPr/>
        </p:nvSpPr>
        <p:spPr bwMode="auto">
          <a:xfrm>
            <a:off x="4321362" y="1784822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AutoShape 169"/>
          <p:cNvSpPr>
            <a:spLocks noChangeAspect="1" noChangeArrowheads="1"/>
          </p:cNvSpPr>
          <p:nvPr/>
        </p:nvSpPr>
        <p:spPr bwMode="auto">
          <a:xfrm>
            <a:off x="4897625" y="3351685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AutoShape 170"/>
          <p:cNvSpPr>
            <a:spLocks noChangeAspect="1" noChangeArrowheads="1"/>
          </p:cNvSpPr>
          <p:nvPr/>
        </p:nvSpPr>
        <p:spPr bwMode="auto">
          <a:xfrm>
            <a:off x="5431025" y="3351685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AutoShape 171"/>
          <p:cNvSpPr>
            <a:spLocks noChangeAspect="1" noChangeArrowheads="1"/>
          </p:cNvSpPr>
          <p:nvPr/>
        </p:nvSpPr>
        <p:spPr bwMode="auto">
          <a:xfrm>
            <a:off x="6040625" y="3351685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Line 172"/>
          <p:cNvSpPr>
            <a:spLocks noChangeShapeType="1"/>
          </p:cNvSpPr>
          <p:nvPr/>
        </p:nvSpPr>
        <p:spPr bwMode="auto">
          <a:xfrm>
            <a:off x="6497824" y="5942484"/>
            <a:ext cx="2209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" name="Line 173"/>
          <p:cNvSpPr>
            <a:spLocks noChangeShapeType="1"/>
          </p:cNvSpPr>
          <p:nvPr/>
        </p:nvSpPr>
        <p:spPr bwMode="auto">
          <a:xfrm flipH="1">
            <a:off x="6497824" y="5561484"/>
            <a:ext cx="0" cy="381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" name="Line 174"/>
          <p:cNvSpPr>
            <a:spLocks noChangeShapeType="1"/>
          </p:cNvSpPr>
          <p:nvPr/>
        </p:nvSpPr>
        <p:spPr bwMode="auto">
          <a:xfrm flipH="1">
            <a:off x="6574024" y="5485284"/>
            <a:ext cx="2209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" name="Rectangle 175"/>
          <p:cNvSpPr>
            <a:spLocks noChangeArrowheads="1"/>
          </p:cNvSpPr>
          <p:nvPr/>
        </p:nvSpPr>
        <p:spPr bwMode="auto">
          <a:xfrm>
            <a:off x="8174224" y="5409084"/>
            <a:ext cx="304800" cy="1524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Line 176"/>
          <p:cNvSpPr>
            <a:spLocks noChangeShapeType="1"/>
          </p:cNvSpPr>
          <p:nvPr/>
        </p:nvSpPr>
        <p:spPr bwMode="auto">
          <a:xfrm flipH="1">
            <a:off x="7336024" y="5942484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Line 177"/>
          <p:cNvSpPr>
            <a:spLocks noChangeShapeType="1"/>
          </p:cNvSpPr>
          <p:nvPr/>
        </p:nvSpPr>
        <p:spPr bwMode="auto">
          <a:xfrm flipH="1">
            <a:off x="7183624" y="6247284"/>
            <a:ext cx="152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8" name="Picture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00" y="6075834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" name="Line 179"/>
          <p:cNvSpPr>
            <a:spLocks noChangeShapeType="1"/>
          </p:cNvSpPr>
          <p:nvPr/>
        </p:nvSpPr>
        <p:spPr bwMode="auto">
          <a:xfrm flipH="1">
            <a:off x="8021824" y="5942484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" name="Line 180"/>
          <p:cNvSpPr>
            <a:spLocks noChangeShapeType="1"/>
          </p:cNvSpPr>
          <p:nvPr/>
        </p:nvSpPr>
        <p:spPr bwMode="auto">
          <a:xfrm flipH="1">
            <a:off x="7869424" y="6247284"/>
            <a:ext cx="152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" name="Line 181"/>
          <p:cNvSpPr>
            <a:spLocks noChangeShapeType="1"/>
          </p:cNvSpPr>
          <p:nvPr/>
        </p:nvSpPr>
        <p:spPr bwMode="auto">
          <a:xfrm flipH="1">
            <a:off x="8707624" y="5942484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" name="Line 182"/>
          <p:cNvSpPr>
            <a:spLocks noChangeShapeType="1"/>
          </p:cNvSpPr>
          <p:nvPr/>
        </p:nvSpPr>
        <p:spPr bwMode="auto">
          <a:xfrm flipH="1">
            <a:off x="8555224" y="6247284"/>
            <a:ext cx="152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3" name="Picture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00" y="6075834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00" y="6075834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5" name="Group 185"/>
          <p:cNvGrpSpPr>
            <a:grpSpLocks/>
          </p:cNvGrpSpPr>
          <p:nvPr/>
        </p:nvGrpSpPr>
        <p:grpSpPr bwMode="auto">
          <a:xfrm>
            <a:off x="3859400" y="5561484"/>
            <a:ext cx="2486025" cy="762000"/>
            <a:chOff x="1650" y="3408"/>
            <a:chExt cx="1566" cy="480"/>
          </a:xfrm>
        </p:grpSpPr>
        <p:sp>
          <p:nvSpPr>
            <p:cNvPr id="176" name="Line 186"/>
            <p:cNvSpPr>
              <a:spLocks noChangeShapeType="1"/>
            </p:cNvSpPr>
            <p:nvPr/>
          </p:nvSpPr>
          <p:spPr bwMode="auto">
            <a:xfrm flipH="1">
              <a:off x="3216" y="3408"/>
              <a:ext cx="0" cy="2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7" name="Group 187"/>
            <p:cNvGrpSpPr>
              <a:grpSpLocks/>
            </p:cNvGrpSpPr>
            <p:nvPr/>
          </p:nvGrpSpPr>
          <p:grpSpPr bwMode="auto">
            <a:xfrm>
              <a:off x="1650" y="3648"/>
              <a:ext cx="1566" cy="240"/>
              <a:chOff x="1650" y="3648"/>
              <a:chExt cx="1566" cy="240"/>
            </a:xfrm>
          </p:grpSpPr>
          <p:pic>
            <p:nvPicPr>
              <p:cNvPr id="178" name="Picture 1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0" y="3732"/>
                <a:ext cx="17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" name="Picture 1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3732"/>
                <a:ext cx="17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0" name="Line 190"/>
              <p:cNvSpPr>
                <a:spLocks noChangeShapeType="1"/>
              </p:cNvSpPr>
              <p:nvPr/>
            </p:nvSpPr>
            <p:spPr bwMode="auto">
              <a:xfrm>
                <a:off x="1920" y="3648"/>
                <a:ext cx="129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1" name="Picture 10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0" y="3732"/>
                <a:ext cx="17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2" name="Line 192"/>
              <p:cNvSpPr>
                <a:spLocks noChangeShapeType="1"/>
              </p:cNvSpPr>
              <p:nvPr/>
            </p:nvSpPr>
            <p:spPr bwMode="auto">
              <a:xfrm flipH="1">
                <a:off x="2832" y="3648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193"/>
              <p:cNvSpPr>
                <a:spLocks noChangeShapeType="1"/>
              </p:cNvSpPr>
              <p:nvPr/>
            </p:nvSpPr>
            <p:spPr bwMode="auto">
              <a:xfrm flipH="1">
                <a:off x="2736" y="3840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194"/>
              <p:cNvSpPr>
                <a:spLocks noChangeShapeType="1"/>
              </p:cNvSpPr>
              <p:nvPr/>
            </p:nvSpPr>
            <p:spPr bwMode="auto">
              <a:xfrm flipH="1">
                <a:off x="2400" y="3648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195"/>
              <p:cNvSpPr>
                <a:spLocks noChangeShapeType="1"/>
              </p:cNvSpPr>
              <p:nvPr/>
            </p:nvSpPr>
            <p:spPr bwMode="auto">
              <a:xfrm flipH="1">
                <a:off x="2304" y="3840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196"/>
              <p:cNvSpPr>
                <a:spLocks noChangeShapeType="1"/>
              </p:cNvSpPr>
              <p:nvPr/>
            </p:nvSpPr>
            <p:spPr bwMode="auto">
              <a:xfrm flipH="1">
                <a:off x="1920" y="3648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197"/>
              <p:cNvSpPr>
                <a:spLocks noChangeShapeType="1"/>
              </p:cNvSpPr>
              <p:nvPr/>
            </p:nvSpPr>
            <p:spPr bwMode="auto">
              <a:xfrm flipH="1">
                <a:off x="1824" y="3840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8" name="AutoShape 198"/>
          <p:cNvSpPr>
            <a:spLocks noChangeAspect="1" noChangeArrowheads="1"/>
          </p:cNvSpPr>
          <p:nvPr/>
        </p:nvSpPr>
        <p:spPr bwMode="auto">
          <a:xfrm>
            <a:off x="6454962" y="4580410"/>
            <a:ext cx="119062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AutoShape 199"/>
          <p:cNvSpPr>
            <a:spLocks noChangeAspect="1" noChangeArrowheads="1"/>
          </p:cNvSpPr>
          <p:nvPr/>
        </p:nvSpPr>
        <p:spPr bwMode="auto">
          <a:xfrm>
            <a:off x="8269475" y="4680422"/>
            <a:ext cx="119063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AutoShape 200"/>
          <p:cNvSpPr>
            <a:spLocks noChangeAspect="1" noChangeArrowheads="1"/>
          </p:cNvSpPr>
          <p:nvPr/>
        </p:nvSpPr>
        <p:spPr bwMode="auto">
          <a:xfrm>
            <a:off x="6531162" y="5423372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AutoShape 201"/>
          <p:cNvSpPr>
            <a:spLocks noChangeAspect="1" noChangeArrowheads="1"/>
          </p:cNvSpPr>
          <p:nvPr/>
        </p:nvSpPr>
        <p:spPr bwMode="auto">
          <a:xfrm>
            <a:off x="6362887" y="4574060"/>
            <a:ext cx="119062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AutoShape 202"/>
          <p:cNvSpPr>
            <a:spLocks noChangeAspect="1" noChangeArrowheads="1"/>
          </p:cNvSpPr>
          <p:nvPr/>
        </p:nvSpPr>
        <p:spPr bwMode="auto">
          <a:xfrm>
            <a:off x="6435912" y="5547197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AutoShape 203"/>
          <p:cNvSpPr>
            <a:spLocks noChangeAspect="1" noChangeArrowheads="1"/>
          </p:cNvSpPr>
          <p:nvPr/>
        </p:nvSpPr>
        <p:spPr bwMode="auto">
          <a:xfrm>
            <a:off x="7283637" y="5871047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AutoShape 204"/>
          <p:cNvSpPr>
            <a:spLocks noChangeAspect="1" noChangeArrowheads="1"/>
          </p:cNvSpPr>
          <p:nvPr/>
        </p:nvSpPr>
        <p:spPr bwMode="auto">
          <a:xfrm>
            <a:off x="7969437" y="5880572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Rectangle 205"/>
          <p:cNvSpPr>
            <a:spLocks noChangeArrowheads="1"/>
          </p:cNvSpPr>
          <p:nvPr/>
        </p:nvSpPr>
        <p:spPr bwMode="auto">
          <a:xfrm>
            <a:off x="8174224" y="4570884"/>
            <a:ext cx="304800" cy="1524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AutoShape 206"/>
          <p:cNvSpPr>
            <a:spLocks noChangeAspect="1" noChangeArrowheads="1"/>
          </p:cNvSpPr>
          <p:nvPr/>
        </p:nvSpPr>
        <p:spPr bwMode="auto">
          <a:xfrm>
            <a:off x="8098025" y="4580410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AutoShape 207"/>
          <p:cNvSpPr>
            <a:spLocks noChangeAspect="1" noChangeArrowheads="1"/>
          </p:cNvSpPr>
          <p:nvPr/>
        </p:nvSpPr>
        <p:spPr bwMode="auto">
          <a:xfrm>
            <a:off x="6273987" y="5518622"/>
            <a:ext cx="119062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" name="AutoShape 208"/>
          <p:cNvSpPr>
            <a:spLocks noChangeAspect="1" noChangeArrowheads="1"/>
          </p:cNvSpPr>
          <p:nvPr/>
        </p:nvSpPr>
        <p:spPr bwMode="auto">
          <a:xfrm>
            <a:off x="5659625" y="5880572"/>
            <a:ext cx="119063" cy="119062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" name="AutoShape 209"/>
          <p:cNvSpPr>
            <a:spLocks noChangeAspect="1" noChangeArrowheads="1"/>
          </p:cNvSpPr>
          <p:nvPr/>
        </p:nvSpPr>
        <p:spPr bwMode="auto">
          <a:xfrm>
            <a:off x="4897625" y="5885335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" name="AutoShape 210"/>
          <p:cNvSpPr>
            <a:spLocks noChangeAspect="1" noChangeArrowheads="1"/>
          </p:cNvSpPr>
          <p:nvPr/>
        </p:nvSpPr>
        <p:spPr bwMode="auto">
          <a:xfrm>
            <a:off x="6366062" y="4567710"/>
            <a:ext cx="119062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" name="AutoShape 211"/>
          <p:cNvSpPr>
            <a:spLocks noChangeAspect="1" noChangeArrowheads="1"/>
          </p:cNvSpPr>
          <p:nvPr/>
        </p:nvSpPr>
        <p:spPr bwMode="auto">
          <a:xfrm>
            <a:off x="8098025" y="5409085"/>
            <a:ext cx="119063" cy="119063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" name="AutoShape 12"/>
          <p:cNvSpPr>
            <a:spLocks noChangeArrowheads="1"/>
          </p:cNvSpPr>
          <p:nvPr/>
        </p:nvSpPr>
        <p:spPr bwMode="auto">
          <a:xfrm>
            <a:off x="9088624" y="4951884"/>
            <a:ext cx="152400" cy="76200"/>
          </a:xfrm>
          <a:prstGeom prst="cloudCallout">
            <a:avLst>
              <a:gd name="adj1" fmla="val -58333"/>
              <a:gd name="adj2" fmla="val 91667"/>
            </a:avLst>
          </a:prstGeom>
          <a:solidFill>
            <a:srgbClr val="80808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3" name="Picture 2" descr="http://www.trotsevaders.nl/wp-content/uploads/au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31336" r="4521" b="30651"/>
          <a:stretch/>
        </p:blipFill>
        <p:spPr bwMode="auto">
          <a:xfrm>
            <a:off x="5573081" y="6267028"/>
            <a:ext cx="440693" cy="1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" descr="http://www.trotsevaders.nl/wp-content/uploads/au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31336" r="4521" b="30651"/>
          <a:stretch/>
        </p:blipFill>
        <p:spPr bwMode="auto">
          <a:xfrm>
            <a:off x="4132921" y="6256985"/>
            <a:ext cx="440693" cy="1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2" descr="http://www.trotsevaders.nl/wp-content/uploads/au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31336" r="4521" b="30651"/>
          <a:stretch/>
        </p:blipFill>
        <p:spPr bwMode="auto">
          <a:xfrm>
            <a:off x="4853001" y="6264312"/>
            <a:ext cx="440693" cy="1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5"/>
          <a:srcRect l="3637" t="22372" r="4353" b="25206"/>
          <a:stretch/>
        </p:blipFill>
        <p:spPr>
          <a:xfrm>
            <a:off x="4957155" y="1922910"/>
            <a:ext cx="1656184" cy="50405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436" y="3784942"/>
            <a:ext cx="1224000" cy="814519"/>
          </a:xfrm>
          <a:prstGeom prst="rect">
            <a:avLst/>
          </a:prstGeom>
        </p:spPr>
      </p:pic>
      <p:sp>
        <p:nvSpPr>
          <p:cNvPr id="210" name="Rectangle 209"/>
          <p:cNvSpPr/>
          <p:nvPr/>
        </p:nvSpPr>
        <p:spPr>
          <a:xfrm>
            <a:off x="10200456" y="6581001"/>
            <a:ext cx="17969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Source: dr.ir. P.H. Nguyen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1" name="Title 2"/>
          <p:cNvSpPr>
            <a:spLocks noGrp="1"/>
          </p:cNvSpPr>
          <p:nvPr>
            <p:ph type="title"/>
          </p:nvPr>
        </p:nvSpPr>
        <p:spPr>
          <a:xfrm>
            <a:off x="90870" y="280215"/>
            <a:ext cx="9550400" cy="534368"/>
          </a:xfrm>
        </p:spPr>
        <p:txBody>
          <a:bodyPr/>
          <a:lstStyle/>
          <a:p>
            <a:r>
              <a:rPr lang="en-US" dirty="0" smtClean="0"/>
              <a:t>OVERLOAD OF THE GRID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322" y="2948586"/>
            <a:ext cx="914400" cy="479298"/>
          </a:xfrm>
          <a:prstGeom prst="rect">
            <a:avLst/>
          </a:prstGeom>
        </p:spPr>
      </p:pic>
      <p:sp>
        <p:nvSpPr>
          <p:cNvPr id="213" name="Slide Number Placeholder 2">
            <a:extLst>
              <a:ext uri="{FF2B5EF4-FFF2-40B4-BE49-F238E27FC236}">
                <a16:creationId xmlns:a16="http://schemas.microsoft.com/office/drawing/2014/main" xmlns="" id="{AC3D2E1C-779A-482D-A861-14185E4B1C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484" y="6356351"/>
            <a:ext cx="796091" cy="153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5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2.22222E-6 C 0.00434 0.0044 0.00886 0.00903 0.01302 0.01296 C 0.01719 0.0169 0.02101 0.02014 0.02483 0.02361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18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0.00348 0.00347 0.00712 0.00718 0.01389 0.00972 C 0.02066 0.01227 0.03351 0.01435 0.04098 0.01482 C 0.04844 0.01528 0.05365 0.01366 0.05903 0.0120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2.96296E-6 C 0.01441 -0.00093 0.02673 -0.00162 0.03941 -0.01621 C 0.05208 -0.03079 0.07152 -0.07616 0.07795 -0.08797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-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2239 0.00277 0.04496 0.00555 0.06701 -0.00926 C 0.08906 -0.02408 0.11076 -0.05625 0.13264 -0.08843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4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4357 0.00185 0.08732 0.00393 0.12083 -0.01065 C 0.15434 -0.02523 0.1776 -0.05648 0.20104 -0.0875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4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6 C 0.03299 0.05694 0.06563 0.11366 0.09723 0.15185 C 0.12882 0.19005 0.15938 0.21018 0.18993 0.23032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148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46 C 0.03298 0.05694 0.06562 0.11366 0.09722 0.15185 C 0.12882 0.19005 0.15937 0.21018 0.18993 0.23032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14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6 C 0.03299 0.05694 0.06563 0.11366 0.09723 0.15185 C 0.12882 0.19005 0.15938 0.21018 0.18993 0.23032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148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C 0.01893 0.03611 0.03785 0.07222 0.06302 0.09236 C 0.0882 0.1125 0.11962 0.1169 0.15104 0.12153 " pathEditMode="relative" ptsTypes="aaA">
                                      <p:cBhvr>
                                        <p:cTn id="55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C 0.01059 0.03148 0.02118 0.06296 0.03646 0.08333 C 0.05173 0.1037 0.07187 0.11319 0.09219 0.12292 " pathEditMode="relative" ptsTypes="aaA">
                                      <p:cBhvr>
                                        <p:cTn id="60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C 0.00209 0.0287 0.00417 0.05741 0.00834 0.07778 C 0.0125 0.09815 0.01875 0.11018 0.025 0.12222 " pathEditMode="relative" ptsTypes="aaA">
                                      <p:cBhvr>
                                        <p:cTn id="6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19826 0.0011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22222E-6 L 0.17326 0.000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4.44444E-6 L 3.33333E-6 0.1111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278 L -2.77778E-6 0.04722 L 0.09167 0.04722 L 0.09167 0.09167 L 0.075 0.09167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44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75 -1.85185E-6 L 0.075 0.04445 L 0.05833 0.04445 " pathEditMode="relative" ptsTypes="AAAA">
                                      <p:cBhvr>
                                        <p:cTn id="95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75 -1.85185E-6 L 0.075 0.04445 L 0.05833 0.04445 " pathEditMode="relative" ptsTypes="AAAA">
                                      <p:cBhvr>
                                        <p:cTn id="100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16 L -0.18142 0.0023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0" y="46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0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4 0.00533 L 0.00296 0.05255 L -0.06423 0.05255 L -0.06423 0.09769 L -0.08194 0.09769 " pathEditMode="relative" rAng="0" ptsTypes="AAAAA">
                                      <p:cBhvr>
                                        <p:cTn id="15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460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0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023 L -0.07257 -0.00023 L -0.07257 0.04491 L -0.09132 0.04421 " pathEditMode="relative" rAng="0" ptsTypes="AAAA">
                                      <p:cBhvr>
                                        <p:cTn id="15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245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0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023 L -0.07257 -0.00023 L -0.07257 0.04491 L -0.09132 0.04421 " pathEditMode="relative" rAng="0" ptsTypes="AAAA">
                                      <p:cBhvr>
                                        <p:cTn id="16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245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6" presetClass="emph" presetSubtype="0" repeatCount="indefinite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4" dur="2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0.11111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0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255 L -0.17291 0.0025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3" grpId="1" animBg="1"/>
      <p:bldP spid="146" grpId="0" animBg="1"/>
      <p:bldP spid="146" grpId="1" animBg="1"/>
      <p:bldP spid="150" grpId="0" animBg="1"/>
      <p:bldP spid="151" grpId="0" animBg="1"/>
      <p:bldP spid="151" grpId="1" animBg="1"/>
      <p:bldP spid="151" grpId="2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88" grpId="0" animBg="1"/>
      <p:bldP spid="188" grpId="1" animBg="1"/>
      <p:bldP spid="188" grpId="2" animBg="1"/>
      <p:bldP spid="189" grpId="0" animBg="1"/>
      <p:bldP spid="189" grpId="1" animBg="1"/>
      <p:bldP spid="190" grpId="0" animBg="1"/>
      <p:bldP spid="190" grpId="1" animBg="1"/>
      <p:bldP spid="190" grpId="2" animBg="1"/>
      <p:bldP spid="191" grpId="0" animBg="1"/>
      <p:bldP spid="191" grpId="1" animBg="1"/>
      <p:bldP spid="191" grpId="2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3636" y="821436"/>
            <a:ext cx="9494007" cy="48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65007" y="179831"/>
            <a:ext cx="3358896" cy="50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24600" y="1012126"/>
            <a:ext cx="556260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E01737"/>
                </a:solidFill>
              </a:rPr>
              <a:t>European Technology Platform Smart</a:t>
            </a:r>
            <a:r>
              <a:rPr sz="2800" spc="75" dirty="0">
                <a:solidFill>
                  <a:srgbClr val="E01737"/>
                </a:solidFill>
              </a:rPr>
              <a:t> </a:t>
            </a:r>
            <a:r>
              <a:rPr sz="2800" spc="-5" dirty="0">
                <a:solidFill>
                  <a:srgbClr val="E01737"/>
                </a:solidFill>
              </a:rPr>
              <a:t>Grids</a:t>
            </a:r>
            <a:endParaRPr sz="2800" dirty="0"/>
          </a:p>
        </p:txBody>
      </p:sp>
      <p:sp>
        <p:nvSpPr>
          <p:cNvPr id="5" name="object 5"/>
          <p:cNvSpPr txBox="1"/>
          <p:nvPr/>
        </p:nvSpPr>
        <p:spPr>
          <a:xfrm>
            <a:off x="6324599" y="1886083"/>
            <a:ext cx="5410201" cy="47532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" marR="5080" indent="-354965">
              <a:lnSpc>
                <a:spcPct val="110000"/>
              </a:lnSpc>
              <a:spcBef>
                <a:spcPts val="105"/>
              </a:spcBef>
              <a:buClr>
                <a:srgbClr val="000050"/>
              </a:buClr>
              <a:buSzPct val="60416"/>
              <a:buFont typeface="Wingdings"/>
              <a:buChar char=""/>
              <a:tabLst>
                <a:tab pos="367665" algn="l"/>
                <a:tab pos="368300" algn="l"/>
              </a:tabLst>
            </a:pPr>
            <a:r>
              <a:rPr sz="2800" b="1" dirty="0">
                <a:solidFill>
                  <a:srgbClr val="0A1A57"/>
                </a:solidFill>
                <a:latin typeface="Arial"/>
                <a:cs typeface="Arial"/>
              </a:rPr>
              <a:t>A </a:t>
            </a:r>
            <a:r>
              <a:rPr sz="2800" b="1" spc="-5" dirty="0">
                <a:solidFill>
                  <a:srgbClr val="0A1A57"/>
                </a:solidFill>
                <a:latin typeface="Arial"/>
                <a:cs typeface="Arial"/>
              </a:rPr>
              <a:t>Smart </a:t>
            </a:r>
            <a:r>
              <a:rPr sz="2800" b="1" dirty="0">
                <a:solidFill>
                  <a:srgbClr val="0A1A57"/>
                </a:solidFill>
                <a:latin typeface="Arial"/>
                <a:cs typeface="Arial"/>
              </a:rPr>
              <a:t>Grid comprises electricity networks that </a:t>
            </a:r>
            <a:r>
              <a:rPr sz="2800" b="1" spc="-5" dirty="0">
                <a:solidFill>
                  <a:srgbClr val="0A1A57"/>
                </a:solidFill>
                <a:latin typeface="Arial"/>
                <a:cs typeface="Arial"/>
              </a:rPr>
              <a:t>can</a:t>
            </a:r>
            <a:r>
              <a:rPr sz="2800" b="1" spc="-85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intelligently 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integrate </a:t>
            </a:r>
            <a:r>
              <a:rPr sz="2800" b="1" dirty="0">
                <a:solidFill>
                  <a:srgbClr val="0A1A57"/>
                </a:solidFill>
                <a:latin typeface="Arial"/>
                <a:cs typeface="Arial"/>
              </a:rPr>
              <a:t>the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behavior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and actions </a:t>
            </a:r>
            <a:r>
              <a:rPr sz="2800" b="1" dirty="0">
                <a:solidFill>
                  <a:srgbClr val="0A1A57"/>
                </a:solidFill>
                <a:latin typeface="Arial"/>
                <a:cs typeface="Arial"/>
              </a:rPr>
              <a:t>of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all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users </a:t>
            </a:r>
            <a:r>
              <a:rPr sz="2800" b="1" spc="-5" dirty="0">
                <a:solidFill>
                  <a:srgbClr val="0A1A57"/>
                </a:solidFill>
                <a:latin typeface="Arial"/>
                <a:cs typeface="Arial"/>
              </a:rPr>
              <a:t>connected </a:t>
            </a:r>
            <a:r>
              <a:rPr sz="2800" b="1" dirty="0">
                <a:solidFill>
                  <a:srgbClr val="0A1A57"/>
                </a:solidFill>
                <a:latin typeface="Arial"/>
                <a:cs typeface="Arial"/>
              </a:rPr>
              <a:t>to it -  </a:t>
            </a:r>
            <a:r>
              <a:rPr sz="2800" b="1" spc="-5" dirty="0">
                <a:solidFill>
                  <a:srgbClr val="0A1A57"/>
                </a:solidFill>
                <a:latin typeface="Arial"/>
                <a:cs typeface="Arial"/>
              </a:rPr>
              <a:t>generators, consumers </a:t>
            </a:r>
            <a:r>
              <a:rPr sz="2800" b="1" dirty="0">
                <a:solidFill>
                  <a:srgbClr val="0A1A57"/>
                </a:solidFill>
                <a:latin typeface="Arial"/>
                <a:cs typeface="Arial"/>
              </a:rPr>
              <a:t>and </a:t>
            </a:r>
            <a:r>
              <a:rPr sz="2800" b="1" spc="-5" dirty="0">
                <a:solidFill>
                  <a:srgbClr val="0A1A57"/>
                </a:solidFill>
                <a:latin typeface="Arial"/>
                <a:cs typeface="Arial"/>
              </a:rPr>
              <a:t>those </a:t>
            </a:r>
            <a:r>
              <a:rPr sz="2800" b="1" dirty="0">
                <a:solidFill>
                  <a:srgbClr val="0A1A57"/>
                </a:solidFill>
                <a:latin typeface="Arial"/>
                <a:cs typeface="Arial"/>
              </a:rPr>
              <a:t>that do both – in order to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FF0000"/>
                </a:solidFill>
                <a:latin typeface="Arial"/>
                <a:cs typeface="Arial"/>
              </a:rPr>
              <a:t>efficiently deliver </a:t>
            </a:r>
            <a:r>
              <a:rPr sz="2800" b="1" u="sng" spc="-5" dirty="0">
                <a:solidFill>
                  <a:srgbClr val="FF0000"/>
                </a:solidFill>
                <a:latin typeface="Arial"/>
                <a:cs typeface="Arial"/>
              </a:rPr>
              <a:t>sustainable, economic </a:t>
            </a:r>
            <a:r>
              <a:rPr sz="2800" b="1" u="sng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sz="2800" b="1" u="sng" spc="-5" dirty="0">
                <a:solidFill>
                  <a:srgbClr val="FF0000"/>
                </a:solidFill>
                <a:latin typeface="Arial"/>
                <a:cs typeface="Arial"/>
              </a:rPr>
              <a:t>secure </a:t>
            </a:r>
            <a:r>
              <a:rPr sz="2800" b="1" u="sng" dirty="0">
                <a:solidFill>
                  <a:srgbClr val="FF0000"/>
                </a:solidFill>
                <a:latin typeface="Arial"/>
                <a:cs typeface="Arial"/>
              </a:rPr>
              <a:t>electricity </a:t>
            </a:r>
            <a:r>
              <a:rPr sz="2800" b="1" u="sng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A1A57"/>
                </a:solidFill>
                <a:latin typeface="Arial"/>
                <a:cs typeface="Arial"/>
              </a:rPr>
              <a:t>supplies.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39670" y="6450374"/>
            <a:ext cx="240029" cy="18986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000" spc="-5" dirty="0">
                <a:solidFill>
                  <a:srgbClr val="0A1A57"/>
                </a:solidFill>
                <a:latin typeface="Arial"/>
                <a:cs typeface="Arial"/>
              </a:rPr>
              <a:t>14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457200" y="1219200"/>
            <a:ext cx="5789486" cy="403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 txBox="1">
            <a:spLocks/>
          </p:cNvSpPr>
          <p:nvPr/>
        </p:nvSpPr>
        <p:spPr>
          <a:xfrm>
            <a:off x="499618" y="253373"/>
            <a:ext cx="39624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000" b="1" i="0">
                <a:solidFill>
                  <a:srgbClr val="6F2F9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3600" kern="0" spc="-5" dirty="0" smtClean="0">
                <a:solidFill>
                  <a:srgbClr val="E01737"/>
                </a:solidFill>
              </a:rPr>
              <a:t>SMART GRIDS</a:t>
            </a:r>
            <a:endParaRPr lang="en-GB" sz="3600" kern="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3350" y="864565"/>
            <a:ext cx="72320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E01737"/>
                </a:solidFill>
              </a:rPr>
              <a:t>SMART </a:t>
            </a:r>
            <a:r>
              <a:rPr sz="2800" spc="-5" dirty="0">
                <a:solidFill>
                  <a:srgbClr val="E01737"/>
                </a:solidFill>
              </a:rPr>
              <a:t>GRID – FROM GRID TO</a:t>
            </a:r>
            <a:r>
              <a:rPr sz="2800" spc="25" dirty="0">
                <a:solidFill>
                  <a:srgbClr val="E01737"/>
                </a:solidFill>
              </a:rPr>
              <a:t> </a:t>
            </a:r>
            <a:r>
              <a:rPr sz="2800" spc="-5" dirty="0">
                <a:solidFill>
                  <a:srgbClr val="E01737"/>
                </a:solidFill>
              </a:rPr>
              <a:t>NETWORK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2328672" y="1522448"/>
            <a:ext cx="8962556" cy="4606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01392" y="6450374"/>
            <a:ext cx="1657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 smtClean="0">
                <a:solidFill>
                  <a:srgbClr val="0A1A57"/>
                </a:solidFill>
                <a:latin typeface="Arial"/>
                <a:cs typeface="Arial"/>
              </a:rPr>
              <a:t>4</a:t>
            </a:r>
            <a:r>
              <a:rPr lang="en-US" sz="1000" spc="-10" dirty="0" smtClean="0">
                <a:solidFill>
                  <a:srgbClr val="0A1A57"/>
                </a:solidFill>
                <a:latin typeface="Arial"/>
                <a:cs typeface="Arial"/>
              </a:rPr>
              <a:t>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7196" y="6467458"/>
            <a:ext cx="542226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latin typeface="Arial"/>
                <a:cs typeface="Arial"/>
              </a:rPr>
              <a:t>Source: </a:t>
            </a:r>
            <a:r>
              <a:rPr sz="1200" spc="-25" dirty="0">
                <a:latin typeface="Arial"/>
                <a:cs typeface="Arial"/>
              </a:rPr>
              <a:t>Toward </a:t>
            </a:r>
            <a:r>
              <a:rPr sz="1200" dirty="0">
                <a:latin typeface="Arial"/>
                <a:cs typeface="Arial"/>
              </a:rPr>
              <a:t>a Smarter </a:t>
            </a:r>
            <a:r>
              <a:rPr sz="1200" spc="-5" dirty="0">
                <a:latin typeface="Arial"/>
                <a:cs typeface="Arial"/>
              </a:rPr>
              <a:t>Grid </a:t>
            </a:r>
            <a:r>
              <a:rPr sz="1200" spc="-10" dirty="0">
                <a:latin typeface="Arial"/>
                <a:cs typeface="Arial"/>
              </a:rPr>
              <a:t>ABB’s Vision </a:t>
            </a:r>
            <a:r>
              <a:rPr sz="1200" dirty="0">
                <a:latin typeface="Arial"/>
                <a:cs typeface="Arial"/>
              </a:rPr>
              <a:t>for the </a:t>
            </a:r>
            <a:r>
              <a:rPr sz="1200" spc="-5" dirty="0">
                <a:latin typeface="Arial"/>
                <a:cs typeface="Arial"/>
              </a:rPr>
              <a:t>Power System </a:t>
            </a:r>
            <a:r>
              <a:rPr sz="1200" dirty="0">
                <a:latin typeface="Arial"/>
                <a:cs typeface="Arial"/>
              </a:rPr>
              <a:t>of the</a:t>
            </a:r>
            <a:r>
              <a:rPr sz="1200" spc="-1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Future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3636" y="821436"/>
            <a:ext cx="9494007" cy="48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65007" y="179831"/>
            <a:ext cx="3358896" cy="50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1410" y="1849190"/>
            <a:ext cx="5322295" cy="3413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0600" y="238080"/>
            <a:ext cx="54730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E01737"/>
                </a:solidFill>
              </a:rPr>
              <a:t>SMART </a:t>
            </a:r>
            <a:r>
              <a:rPr sz="2800" spc="-5" dirty="0">
                <a:solidFill>
                  <a:srgbClr val="E01737"/>
                </a:solidFill>
              </a:rPr>
              <a:t>GRID – ARCHITECTURE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2001392" y="6450374"/>
            <a:ext cx="1657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 smtClean="0">
                <a:latin typeface="Arial"/>
                <a:cs typeface="Arial"/>
              </a:rPr>
              <a:t>44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82670" y="6497634"/>
            <a:ext cx="374904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latin typeface="Arial"/>
                <a:cs typeface="Arial"/>
              </a:rPr>
              <a:t>Source: </a:t>
            </a:r>
            <a:r>
              <a:rPr sz="1200" dirty="0">
                <a:latin typeface="Arial"/>
                <a:cs typeface="Arial"/>
              </a:rPr>
              <a:t>EPRI Smart </a:t>
            </a:r>
            <a:r>
              <a:rPr sz="1200" spc="-5" dirty="0">
                <a:latin typeface="Arial"/>
                <a:cs typeface="Arial"/>
              </a:rPr>
              <a:t>Grid </a:t>
            </a:r>
            <a:r>
              <a:rPr sz="1200" spc="-15" dirty="0">
                <a:latin typeface="Arial"/>
                <a:cs typeface="Arial"/>
              </a:rPr>
              <a:t>Technologies </a:t>
            </a:r>
            <a:r>
              <a:rPr sz="1200" spc="-5" dirty="0">
                <a:latin typeface="Arial"/>
                <a:cs typeface="Arial"/>
              </a:rPr>
              <a:t>and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Challenges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5800" y="1032637"/>
            <a:ext cx="48279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Integrating </a:t>
            </a:r>
            <a:r>
              <a:rPr sz="2800" spc="-60" dirty="0">
                <a:latin typeface="Arial"/>
                <a:cs typeface="Arial"/>
              </a:rPr>
              <a:t>Two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Infrastructures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172200" y="2057400"/>
            <a:ext cx="5556503" cy="3088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ight Arrow 9"/>
          <p:cNvSpPr/>
          <p:nvPr/>
        </p:nvSpPr>
        <p:spPr>
          <a:xfrm>
            <a:off x="4953000" y="3048000"/>
            <a:ext cx="11430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xmlns="" id="{AC3D2E1C-779A-482D-A861-14185E4B1C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484" y="6356350"/>
            <a:ext cx="796091" cy="2154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 smtClean="0"/>
              <a:t>59</a:t>
            </a:r>
            <a:endParaRPr lang="en-US" sz="1400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17516" r="27863" b="5704"/>
          <a:stretch>
            <a:fillRect/>
          </a:stretch>
        </p:blipFill>
        <p:spPr bwMode="auto">
          <a:xfrm>
            <a:off x="3520911" y="609600"/>
            <a:ext cx="8686800" cy="61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 txBox="1">
            <a:spLocks/>
          </p:cNvSpPr>
          <p:nvPr/>
        </p:nvSpPr>
        <p:spPr>
          <a:xfrm>
            <a:off x="101352" y="136437"/>
            <a:ext cx="4927848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5"/>
              </a:spcBef>
            </a:pPr>
            <a:r>
              <a:rPr lang="en-GB" sz="3200" b="1" kern="0" dirty="0" smtClean="0">
                <a:latin typeface="Arial Black" panose="020B0A04020102020204" pitchFamily="34" charset="0"/>
              </a:rPr>
              <a:t>OPTIMIZATION </a:t>
            </a:r>
            <a:r>
              <a:rPr lang="en-GB" sz="3200" b="1" kern="0" dirty="0" smtClean="0">
                <a:solidFill>
                  <a:srgbClr val="E01737"/>
                </a:solidFill>
                <a:latin typeface="Arial Black" panose="020B0A04020102020204" pitchFamily="34" charset="0"/>
              </a:rPr>
              <a:t>FOR </a:t>
            </a:r>
            <a:r>
              <a:rPr lang="en-GB" sz="3200" b="1" kern="0" dirty="0" smtClean="0">
                <a:solidFill>
                  <a:srgbClr val="E01737"/>
                </a:solidFill>
                <a:latin typeface="Arial Black" panose="020B0A04020102020204" pitchFamily="34" charset="0"/>
              </a:rPr>
              <a:t>SMART GRIDS</a:t>
            </a:r>
            <a:endParaRPr lang="en-GB" sz="3200" b="1" kern="0" dirty="0" smtClean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8666162" y="6432888"/>
            <a:ext cx="33734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/>
              <a:t>Electrical Energy Systems, TU/e, Nederland</a:t>
            </a:r>
          </a:p>
        </p:txBody>
      </p:sp>
    </p:spTree>
    <p:extLst>
      <p:ext uri="{BB962C8B-B14F-4D97-AF65-F5344CB8AC3E}">
        <p14:creationId xmlns:p14="http://schemas.microsoft.com/office/powerpoint/2010/main" val="4274933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228600"/>
            <a:ext cx="655320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5"/>
              </a:spcBef>
            </a:pPr>
            <a:r>
              <a:rPr lang="en-GB" sz="3200" b="1" kern="0" dirty="0" smtClean="0">
                <a:latin typeface="Arial Black" panose="020B0A04020102020204" pitchFamily="34" charset="0"/>
              </a:rPr>
              <a:t>DIGITALIZATION</a:t>
            </a:r>
            <a:r>
              <a:rPr lang="en-GB" sz="3200" b="1" kern="0" dirty="0" smtClean="0">
                <a:solidFill>
                  <a:srgbClr val="E01737"/>
                </a:solidFill>
                <a:latin typeface="Arial Black" panose="020B0A04020102020204" pitchFamily="34" charset="0"/>
              </a:rPr>
              <a:t>: AN ENABLING TECHNOLOGY</a:t>
            </a:r>
            <a:endParaRPr lang="en-GB" sz="3200" b="1" kern="0" dirty="0" smtClean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xmlns="" id="{AC3D2E1C-779A-482D-A861-14185E4B1C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484" y="6356350"/>
            <a:ext cx="796091" cy="2154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 smtClean="0"/>
              <a:t>59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25" t="30190" r="13125" b="7588"/>
          <a:stretch/>
        </p:blipFill>
        <p:spPr>
          <a:xfrm>
            <a:off x="1662111" y="2215088"/>
            <a:ext cx="10239375" cy="4550833"/>
          </a:xfrm>
          <a:prstGeom prst="rect">
            <a:avLst/>
          </a:prstGeom>
        </p:spPr>
      </p:pic>
      <p:sp>
        <p:nvSpPr>
          <p:cNvPr id="6" name="object 8"/>
          <p:cNvSpPr txBox="1"/>
          <p:nvPr/>
        </p:nvSpPr>
        <p:spPr>
          <a:xfrm>
            <a:off x="7391400" y="6513765"/>
            <a:ext cx="41148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latin typeface="Arial"/>
                <a:cs typeface="Arial"/>
              </a:rPr>
              <a:t>Source: </a:t>
            </a:r>
            <a:r>
              <a:rPr lang="en-US" sz="1200" dirty="0" smtClean="0">
                <a:latin typeface="Arial"/>
                <a:cs typeface="Arial"/>
              </a:rPr>
              <a:t>DNVGL: </a:t>
            </a:r>
            <a:r>
              <a:rPr lang="en-GB" sz="1200" dirty="0" smtClean="0">
                <a:latin typeface="Arial"/>
                <a:cs typeface="Arial"/>
              </a:rPr>
              <a:t>Digitalization </a:t>
            </a:r>
            <a:r>
              <a:rPr lang="en-GB" sz="1200" dirty="0">
                <a:latin typeface="Arial"/>
                <a:cs typeface="Arial"/>
              </a:rPr>
              <a:t>and the Future of Energy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3657600"/>
            <a:ext cx="106680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28600" y="1318482"/>
            <a:ext cx="11503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Digital power systems </a:t>
            </a:r>
            <a:r>
              <a:rPr lang="en-GB" sz="2400" dirty="0"/>
              <a:t>are considered as one of the most crucial technologies for reducing power consumption, and managing the increasing power system complexity</a:t>
            </a:r>
          </a:p>
        </p:txBody>
      </p:sp>
    </p:spTree>
    <p:extLst>
      <p:ext uri="{BB962C8B-B14F-4D97-AF65-F5344CB8AC3E}">
        <p14:creationId xmlns:p14="http://schemas.microsoft.com/office/powerpoint/2010/main" val="152226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0" y="120968"/>
            <a:ext cx="655320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5"/>
              </a:spcBef>
            </a:pPr>
            <a:r>
              <a:rPr lang="en-GB" sz="3200" b="1" kern="0" dirty="0" smtClean="0">
                <a:latin typeface="Arial Black" panose="020B0A04020102020204" pitchFamily="34" charset="0"/>
              </a:rPr>
              <a:t>DIGITALIZATION</a:t>
            </a:r>
            <a:r>
              <a:rPr lang="en-GB" sz="3200" b="1" kern="0" dirty="0" smtClean="0">
                <a:solidFill>
                  <a:srgbClr val="E01737"/>
                </a:solidFill>
                <a:latin typeface="Arial Black" panose="020B0A04020102020204" pitchFamily="34" charset="0"/>
              </a:rPr>
              <a:t>: AN ENABLING TECHNOLOGY [2]</a:t>
            </a:r>
            <a:endParaRPr lang="en-GB" sz="3200" b="1" kern="0" dirty="0" smtClean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62200" y="1119318"/>
            <a:ext cx="8153400" cy="5651947"/>
            <a:chOff x="960748" y="1033946"/>
            <a:chExt cx="8153400" cy="5651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5625" t="21110" r="27499" b="13335"/>
            <a:stretch/>
          </p:blipFill>
          <p:spPr>
            <a:xfrm>
              <a:off x="960748" y="1033946"/>
              <a:ext cx="8153400" cy="5651947"/>
            </a:xfrm>
            <a:prstGeom prst="rect">
              <a:avLst/>
            </a:prstGeom>
          </p:spPr>
        </p:pic>
        <p:sp>
          <p:nvSpPr>
            <p:cNvPr id="6" name="object 8"/>
            <p:cNvSpPr txBox="1"/>
            <p:nvPr/>
          </p:nvSpPr>
          <p:spPr>
            <a:xfrm>
              <a:off x="1066800" y="6506357"/>
              <a:ext cx="3124200" cy="1795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425"/>
                </a:lnSpc>
              </a:pPr>
              <a:r>
                <a:rPr sz="900" spc="-5" dirty="0">
                  <a:latin typeface="Arial"/>
                  <a:cs typeface="Arial"/>
                </a:rPr>
                <a:t>Source: </a:t>
              </a:r>
              <a:r>
                <a:rPr lang="en-US" sz="900" dirty="0" smtClean="0">
                  <a:latin typeface="Arial"/>
                  <a:cs typeface="Arial"/>
                </a:rPr>
                <a:t>DNVGL: </a:t>
              </a:r>
              <a:r>
                <a:rPr lang="en-GB" sz="900" dirty="0" smtClean="0">
                  <a:latin typeface="Arial"/>
                  <a:cs typeface="Arial"/>
                </a:rPr>
                <a:t>Digitalization </a:t>
              </a:r>
              <a:r>
                <a:rPr lang="en-GB" sz="900" dirty="0">
                  <a:latin typeface="Arial"/>
                  <a:cs typeface="Arial"/>
                </a:rPr>
                <a:t>and the Future of Energy</a:t>
              </a:r>
              <a:r>
                <a:rPr lang="en-US" sz="900" dirty="0" smtClean="0">
                  <a:latin typeface="Arial"/>
                  <a:cs typeface="Arial"/>
                </a:rPr>
                <a:t> </a:t>
              </a:r>
              <a:endParaRPr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606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97919" y="349041"/>
            <a:ext cx="7408884" cy="70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nl-NL" sz="2300" b="1" baseline="0">
                <a:solidFill>
                  <a:srgbClr val="E11837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50"/>
                </a:solidFill>
                <a:latin typeface="OfficinaSans" pitchFamily="2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50"/>
                </a:solidFill>
                <a:latin typeface="OfficinaSans" pitchFamily="2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50"/>
                </a:solidFill>
                <a:latin typeface="OfficinaSans" pitchFamily="2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50"/>
                </a:solidFill>
                <a:latin typeface="OfficinaSans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50"/>
                </a:solidFill>
                <a:latin typeface="OfficinaSans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50"/>
                </a:solidFill>
                <a:latin typeface="OfficinaSans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50"/>
                </a:solidFill>
                <a:latin typeface="OfficinaSans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50"/>
                </a:solidFill>
                <a:latin typeface="OfficinaSans" pitchFamily="2" charset="0"/>
              </a:defRPr>
            </a:lvl9pPr>
          </a:lstStyle>
          <a:p>
            <a:r>
              <a:rPr lang="en-US" sz="3200" kern="0" dirty="0">
                <a:latin typeface="Blackadder ITC" panose="04020505051007020D02" pitchFamily="82" charset="0"/>
              </a:rPr>
              <a:t>About </a:t>
            </a:r>
            <a:r>
              <a:rPr lang="en-US" sz="3200" kern="0" dirty="0" smtClean="0">
                <a:latin typeface="Blackadder ITC" panose="04020505051007020D02" pitchFamily="82" charset="0"/>
              </a:rPr>
              <a:t> </a:t>
            </a:r>
            <a:r>
              <a:rPr lang="en-US" sz="2800" kern="0" dirty="0" smtClean="0"/>
              <a:t>HAN </a:t>
            </a:r>
            <a:r>
              <a:rPr lang="en-US" sz="2800" kern="0" dirty="0"/>
              <a:t>University of Applied Sciences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8" y="1399504"/>
            <a:ext cx="3317365" cy="19593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1816" y="937839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kern="0" dirty="0">
                <a:solidFill>
                  <a:srgbClr val="002060"/>
                </a:solidFill>
              </a:rPr>
              <a:t>Two campuses</a:t>
            </a:r>
            <a:endParaRPr lang="nl-NL" sz="2400" b="1" u="sng" kern="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3000" y="3491795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chemeClr val="tx2"/>
                </a:solidFill>
              </a:rPr>
              <a:t>Nijmegen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24000" y="3376068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0070C0"/>
                </a:solidFill>
              </a:rPr>
              <a:t>Arnhem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6855"/>
          <a:stretch/>
        </p:blipFill>
        <p:spPr>
          <a:xfrm>
            <a:off x="4153283" y="1366511"/>
            <a:ext cx="3239350" cy="200955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686800" y="909874"/>
            <a:ext cx="3121599" cy="5825928"/>
            <a:chOff x="9359119" y="839230"/>
            <a:chExt cx="2319588" cy="582592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2707" y="4871678"/>
              <a:ext cx="2286000" cy="1712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1" name="Group 30"/>
            <p:cNvGrpSpPr/>
            <p:nvPr/>
          </p:nvGrpSpPr>
          <p:grpSpPr>
            <a:xfrm>
              <a:off x="9396819" y="1239238"/>
              <a:ext cx="2254194" cy="1716515"/>
              <a:chOff x="9345578" y="1221288"/>
              <a:chExt cx="2254194" cy="171651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45578" y="1221288"/>
                <a:ext cx="2254194" cy="16728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9375118" y="2514325"/>
                <a:ext cx="895341" cy="42347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55600" indent="-355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50"/>
                  </a:buClr>
                  <a:buSzPct val="60000"/>
                  <a:buFont typeface="Wingdings" pitchFamily="2" charset="2"/>
                  <a:buChar char="l"/>
                  <a:defRPr sz="2800" b="1">
                    <a:solidFill>
                      <a:srgbClr val="0B1A58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712788" indent="-357188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400" b="0">
                    <a:solidFill>
                      <a:srgbClr val="0B1A58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85838" indent="-27305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50"/>
                  </a:buClr>
                  <a:buSzPct val="90000"/>
                  <a:buFont typeface="Arial" pitchFamily="34" charset="0"/>
                  <a:buChar char="•"/>
                  <a:defRPr sz="2000" b="0">
                    <a:solidFill>
                      <a:srgbClr val="0B1A58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41438" indent="-2603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1600">
                    <a:solidFill>
                      <a:srgbClr val="0B1A58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614488" indent="-2730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50000"/>
                  <a:buFont typeface="Wingdings" pitchFamily="2" charset="2"/>
                  <a:buChar char="l"/>
                  <a:defRPr sz="1400">
                    <a:solidFill>
                      <a:srgbClr val="0B1A58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2" charset="2"/>
                  <a:buChar char="l"/>
                  <a:defRPr sz="14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2" charset="2"/>
                  <a:buChar char="l"/>
                  <a:defRPr sz="14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2" charset="2"/>
                  <a:buChar char="l"/>
                  <a:defRPr sz="14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2" charset="2"/>
                  <a:buChar char="l"/>
                  <a:defRPr sz="14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nl-NL" sz="2000" kern="0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sz="2400" kern="0" dirty="0" smtClean="0">
                    <a:solidFill>
                      <a:schemeClr val="bg1"/>
                    </a:solidFill>
                  </a:rPr>
                  <a:t>Health</a:t>
                </a:r>
                <a:endParaRPr lang="en-US" sz="2400" kern="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9410278" y="2992859"/>
              <a:ext cx="2240735" cy="1812241"/>
              <a:chOff x="9413120" y="3101521"/>
              <a:chExt cx="2240735" cy="181224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13120" y="3101521"/>
                <a:ext cx="2240735" cy="18122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Content Placeholder 2"/>
              <p:cNvSpPr txBox="1">
                <a:spLocks/>
              </p:cNvSpPr>
              <p:nvPr/>
            </p:nvSpPr>
            <p:spPr bwMode="auto">
              <a:xfrm>
                <a:off x="9429201" y="4229777"/>
                <a:ext cx="725473" cy="6756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55600" indent="-35560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50"/>
                  </a:buClr>
                  <a:buSzPct val="60000"/>
                  <a:buFont typeface="Wingdings" pitchFamily="2" charset="2"/>
                  <a:buChar char="l"/>
                  <a:defRPr sz="2800" b="1">
                    <a:solidFill>
                      <a:srgbClr val="0B1A58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712788" indent="-357188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400" b="0">
                    <a:solidFill>
                      <a:srgbClr val="0B1A58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985838" indent="-273050" algn="l" rtl="0" eaLnBrk="1" fontAlgn="base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0050"/>
                  </a:buClr>
                  <a:buSzPct val="90000"/>
                  <a:buFont typeface="Arial" pitchFamily="34" charset="0"/>
                  <a:buChar char="•"/>
                  <a:defRPr sz="2000" b="0">
                    <a:solidFill>
                      <a:srgbClr val="0B1A58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341438" indent="-2603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1600">
                    <a:solidFill>
                      <a:srgbClr val="0B1A58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1614488" indent="-2730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50000"/>
                  <a:buFont typeface="Wingdings" pitchFamily="2" charset="2"/>
                  <a:buChar char="l"/>
                  <a:defRPr sz="1400">
                    <a:solidFill>
                      <a:srgbClr val="0B1A58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2" charset="2"/>
                  <a:buChar char="l"/>
                  <a:defRPr sz="14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2" charset="2"/>
                  <a:buChar char="l"/>
                  <a:defRPr sz="14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2" charset="2"/>
                  <a:buChar char="l"/>
                  <a:defRPr sz="14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2" charset="2"/>
                  <a:buChar char="l"/>
                  <a:defRPr sz="14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Font typeface="Wingdings" pitchFamily="2" charset="2"/>
                  <a:buNone/>
                </a:pPr>
                <a:r>
                  <a:rPr lang="nl-NL" sz="2000" kern="0" dirty="0" smtClean="0">
                    <a:solidFill>
                      <a:srgbClr val="FFC000"/>
                    </a:solidFill>
                  </a:rPr>
                  <a:t>Smart </a:t>
                </a:r>
                <a:r>
                  <a:rPr lang="nl-NL" sz="2000" kern="0" dirty="0" err="1" smtClean="0">
                    <a:solidFill>
                      <a:srgbClr val="FFC000"/>
                    </a:solidFill>
                  </a:rPr>
                  <a:t>Region</a:t>
                </a:r>
                <a:r>
                  <a:rPr lang="nl-NL" sz="2000" kern="0" dirty="0" smtClean="0">
                    <a:solidFill>
                      <a:srgbClr val="FFC000"/>
                    </a:solidFill>
                  </a:rPr>
                  <a:t> </a:t>
                </a:r>
                <a:endParaRPr lang="en-US" sz="2000" kern="0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9359119" y="839230"/>
              <a:ext cx="22648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kern="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FOCUS POINTS</a:t>
              </a:r>
              <a:endParaRPr lang="en-US" sz="24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 bwMode="auto">
            <a:xfrm>
              <a:off x="9389513" y="6199893"/>
              <a:ext cx="2286000" cy="4652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55600" indent="-35560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50"/>
                </a:buClr>
                <a:buSzPct val="60000"/>
                <a:buFont typeface="Wingdings" pitchFamily="2" charset="2"/>
                <a:buChar char="l"/>
                <a:defRPr sz="2800" b="1">
                  <a:solidFill>
                    <a:srgbClr val="0B1A58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12788" indent="-357188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400" b="0">
                  <a:solidFill>
                    <a:srgbClr val="0B1A58"/>
                  </a:solidFill>
                  <a:latin typeface="Arial" pitchFamily="34" charset="0"/>
                  <a:cs typeface="Arial" pitchFamily="34" charset="0"/>
                </a:defRPr>
              </a:lvl2pPr>
              <a:lvl3pPr marL="985838" indent="-273050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50"/>
                </a:buClr>
                <a:buSzPct val="90000"/>
                <a:buFont typeface="Arial" pitchFamily="34" charset="0"/>
                <a:buChar char="•"/>
                <a:defRPr sz="2000" b="0">
                  <a:solidFill>
                    <a:srgbClr val="0B1A58"/>
                  </a:solidFill>
                  <a:latin typeface="Arial" pitchFamily="34" charset="0"/>
                  <a:cs typeface="Arial" pitchFamily="34" charset="0"/>
                </a:defRPr>
              </a:lvl3pPr>
              <a:lvl4pPr marL="1341438" indent="-2603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1600">
                  <a:solidFill>
                    <a:srgbClr val="0B1A58"/>
                  </a:solidFill>
                  <a:latin typeface="Arial" pitchFamily="34" charset="0"/>
                  <a:cs typeface="Arial" pitchFamily="34" charset="0"/>
                </a:defRPr>
              </a:lvl4pPr>
              <a:lvl5pPr marL="1614488" indent="-2730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gdings" pitchFamily="2" charset="2"/>
                <a:buChar char="l"/>
                <a:defRPr sz="1400">
                  <a:solidFill>
                    <a:srgbClr val="0B1A58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 sz="1400">
                  <a:solidFill>
                    <a:srgbClr val="0000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 sz="1400">
                  <a:solidFill>
                    <a:srgbClr val="0000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 sz="1400">
                  <a:solidFill>
                    <a:srgbClr val="0000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 sz="14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indent="0" algn="ctr">
                <a:lnSpc>
                  <a:spcPct val="80000"/>
                </a:lnSpc>
                <a:spcBef>
                  <a:spcPts val="0"/>
                </a:spcBef>
                <a:buFont typeface="Wingdings" pitchFamily="2" charset="2"/>
                <a:buNone/>
              </a:pPr>
              <a:r>
                <a:rPr lang="nl-NL" sz="1600" kern="0" dirty="0" smtClean="0">
                  <a:solidFill>
                    <a:srgbClr val="FFFF00"/>
                  </a:solidFill>
                </a:rPr>
                <a:t>Sustainable Energy &amp; Environment</a:t>
              </a:r>
              <a:endParaRPr lang="en-US" sz="1600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7840" y="3885484"/>
            <a:ext cx="6370320" cy="2436965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 noGrp="1"/>
          </p:cNvSpPr>
          <p:nvPr>
            <p:ph idx="1"/>
          </p:nvPr>
        </p:nvSpPr>
        <p:spPr>
          <a:xfrm>
            <a:off x="1828800" y="6333311"/>
            <a:ext cx="6385520" cy="37471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60000"/>
              <a:buFont typeface="Wingdings" pitchFamily="2" charset="2"/>
              <a:buChar char="l"/>
              <a:defRPr sz="2600" b="1">
                <a:solidFill>
                  <a:srgbClr val="0B1A5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12788" indent="-357188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300" b="1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2pPr>
            <a:lvl3pPr marL="985838" indent="-27305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50"/>
              </a:buClr>
              <a:buSzPct val="90000"/>
              <a:buFont typeface="Arial" pitchFamily="34" charset="0"/>
              <a:buChar char="•"/>
              <a:defRPr sz="2000" b="1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3pPr>
            <a:lvl4pPr marL="1258888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160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4pPr>
            <a:lvl5pPr marL="1520825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l"/>
              <a:defRPr sz="1400">
                <a:solidFill>
                  <a:srgbClr val="0B1A58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About</a:t>
            </a:r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34,000 </a:t>
            </a:r>
            <a:r>
              <a:rPr lang="nl-NL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students</a:t>
            </a:r>
            <a:r>
              <a:rPr 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(bachelor + master)</a:t>
            </a:r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120968"/>
            <a:ext cx="762000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5"/>
              </a:spcBef>
            </a:pPr>
            <a:r>
              <a:rPr lang="en-GB" sz="3200" b="1" kern="0" dirty="0" smtClean="0">
                <a:latin typeface="Arial Black" panose="020B0A04020102020204" pitchFamily="34" charset="0"/>
              </a:rPr>
              <a:t>DIGITALIZATION</a:t>
            </a:r>
            <a:r>
              <a:rPr lang="en-GB" sz="3200" b="1" kern="0" dirty="0" smtClean="0">
                <a:solidFill>
                  <a:srgbClr val="E01737"/>
                </a:solidFill>
                <a:latin typeface="Arial Black" panose="020B0A04020102020204" pitchFamily="34" charset="0"/>
              </a:rPr>
              <a:t> IN THE POWER SECTOR – </a:t>
            </a:r>
            <a:r>
              <a:rPr lang="en-GB" sz="3200" b="1" kern="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Data &amp; Analytics </a:t>
            </a:r>
            <a:endParaRPr lang="en-GB" sz="3200" b="1" kern="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33600" y="1447800"/>
            <a:ext cx="9144000" cy="4726112"/>
            <a:chOff x="2133600" y="1447800"/>
            <a:chExt cx="9144000" cy="472611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30000" t="32222" r="14375" b="16667"/>
            <a:stretch/>
          </p:blipFill>
          <p:spPr>
            <a:xfrm>
              <a:off x="2133600" y="1447800"/>
              <a:ext cx="9144000" cy="472611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924800" y="3438427"/>
              <a:ext cx="2743200" cy="2286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object 8"/>
          <p:cNvSpPr txBox="1"/>
          <p:nvPr/>
        </p:nvSpPr>
        <p:spPr>
          <a:xfrm>
            <a:off x="8458200" y="6173912"/>
            <a:ext cx="24384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900" spc="-5" dirty="0">
                <a:latin typeface="Arial"/>
                <a:cs typeface="Arial"/>
              </a:rPr>
              <a:t>Source: </a:t>
            </a:r>
            <a:r>
              <a:rPr lang="en-US" sz="900" dirty="0" smtClean="0">
                <a:latin typeface="Arial"/>
                <a:cs typeface="Arial"/>
              </a:rPr>
              <a:t>IEA: Digitalization and energy</a:t>
            </a:r>
            <a:endParaRPr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30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014" t="32223" r="15688" b="23333"/>
          <a:stretch/>
        </p:blipFill>
        <p:spPr>
          <a:xfrm>
            <a:off x="1524000" y="1447800"/>
            <a:ext cx="10591800" cy="48768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0" y="120968"/>
            <a:ext cx="777240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5"/>
              </a:spcBef>
            </a:pPr>
            <a:r>
              <a:rPr lang="en-GB" sz="3200" b="1" kern="0" dirty="0" smtClean="0">
                <a:latin typeface="Arial Black" panose="020B0A04020102020204" pitchFamily="34" charset="0"/>
              </a:rPr>
              <a:t>DIGITALIZATION</a:t>
            </a:r>
            <a:r>
              <a:rPr lang="en-GB" sz="3200" b="1" kern="0" dirty="0" smtClean="0">
                <a:solidFill>
                  <a:srgbClr val="E01737"/>
                </a:solidFill>
                <a:latin typeface="Arial Black" panose="020B0A04020102020204" pitchFamily="34" charset="0"/>
              </a:rPr>
              <a:t> IN THE POWER SECTOR – </a:t>
            </a:r>
            <a:r>
              <a:rPr lang="en-GB" sz="3200" b="1" kern="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Connectivity</a:t>
            </a:r>
            <a:endParaRPr lang="en-GB" sz="3200" b="1" kern="0" dirty="0" smtClean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8"/>
          <p:cNvSpPr txBox="1"/>
          <p:nvPr/>
        </p:nvSpPr>
        <p:spPr>
          <a:xfrm>
            <a:off x="8458200" y="6173912"/>
            <a:ext cx="24384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900" spc="-5" dirty="0">
                <a:latin typeface="Arial"/>
                <a:cs typeface="Arial"/>
              </a:rPr>
              <a:t>Source: </a:t>
            </a:r>
            <a:r>
              <a:rPr lang="en-US" sz="900" dirty="0" smtClean="0">
                <a:latin typeface="Arial"/>
                <a:cs typeface="Arial"/>
              </a:rPr>
              <a:t>IEA: Digitalization and energy</a:t>
            </a:r>
            <a:endParaRPr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5807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228600" y="228600"/>
            <a:ext cx="46482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5"/>
              </a:spcBef>
            </a:pPr>
            <a:r>
              <a:rPr lang="en-GB" sz="3200" b="1" kern="0" dirty="0" smtClean="0">
                <a:latin typeface="Arial Black" panose="020B0A04020102020204" pitchFamily="34" charset="0"/>
              </a:rPr>
              <a:t>Conclusion</a:t>
            </a:r>
            <a:endParaRPr lang="en-GB" sz="3200" b="1" kern="0" dirty="0" smtClean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295400"/>
            <a:ext cx="11125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“Deep electrification”  and renewables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are key drivers for the global energy transition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Smart Grids (and associated optimization algorithms)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are expected to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guarantee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sustainable and secure supply of the power system and to satisfy the ever increasing electricity consumption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Digitalization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key enabler in the decarbonisation and decentralization of the electricity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sector,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reducing power consumption, and managing the increasing power system </a:t>
            </a:r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complexity.</a:t>
            </a:r>
          </a:p>
        </p:txBody>
      </p:sp>
    </p:spTree>
    <p:extLst>
      <p:ext uri="{BB962C8B-B14F-4D97-AF65-F5344CB8AC3E}">
        <p14:creationId xmlns:p14="http://schemas.microsoft.com/office/powerpoint/2010/main" val="166278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604"/>
          <a:stretch/>
        </p:blipFill>
        <p:spPr>
          <a:xfrm>
            <a:off x="-24680" y="764705"/>
            <a:ext cx="11880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2" y="990600"/>
            <a:ext cx="3633062" cy="2241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023" t="35166" r="33125" b="26072"/>
          <a:stretch/>
        </p:blipFill>
        <p:spPr>
          <a:xfrm>
            <a:off x="4301922" y="903423"/>
            <a:ext cx="3775278" cy="2431535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685800" y="329126"/>
            <a:ext cx="4357931" cy="504701"/>
          </a:xfrm>
        </p:spPr>
        <p:txBody>
          <a:bodyPr/>
          <a:lstStyle/>
          <a:p>
            <a:r>
              <a:rPr lang="en-US" sz="3200" dirty="0" smtClean="0"/>
              <a:t>Applied Research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1968" y="3625495"/>
            <a:ext cx="4038600" cy="3271225"/>
            <a:chOff x="501449" y="1270606"/>
            <a:chExt cx="4731274" cy="37619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666" y="1270606"/>
              <a:ext cx="4257984" cy="3309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1449" y="4506036"/>
              <a:ext cx="4731274" cy="526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kern="0" dirty="0"/>
                <a:t>Development </a:t>
              </a:r>
              <a:r>
                <a:rPr lang="en-US" sz="2000" kern="0" dirty="0" smtClean="0"/>
                <a:t>of Scientific Theories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71840" y="3809152"/>
            <a:ext cx="3842442" cy="2992386"/>
            <a:chOff x="7728692" y="1460106"/>
            <a:chExt cx="5262315" cy="39377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8692" y="1460106"/>
              <a:ext cx="5043543" cy="335710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772455" y="4871360"/>
              <a:ext cx="5218552" cy="526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kern="0" dirty="0" smtClean="0"/>
                <a:t>Production of  (New)Technologies</a:t>
              </a:r>
              <a:endParaRPr lang="en-US" sz="20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076063" y="3625495"/>
            <a:ext cx="3239137" cy="3282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APPLIED RESEARCH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8000" b="19455"/>
          <a:stretch/>
        </p:blipFill>
        <p:spPr>
          <a:xfrm>
            <a:off x="4068447" y="4465794"/>
            <a:ext cx="2695778" cy="1417865"/>
          </a:xfrm>
          <a:prstGeom prst="rect">
            <a:avLst/>
          </a:prstGeom>
        </p:spPr>
      </p:pic>
      <p:sp>
        <p:nvSpPr>
          <p:cNvPr id="17" name="Multiply 16"/>
          <p:cNvSpPr/>
          <p:nvPr/>
        </p:nvSpPr>
        <p:spPr>
          <a:xfrm>
            <a:off x="1478875" y="4465794"/>
            <a:ext cx="1524787" cy="1313285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7935215" y="4443458"/>
            <a:ext cx="1524787" cy="1313285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5967" y="3948792"/>
            <a:ext cx="973512" cy="874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490808" y="5943468"/>
            <a:ext cx="2409645" cy="3372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FACILITATORS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7239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65007" y="179831"/>
            <a:ext cx="3358896" cy="505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830" y="98156"/>
            <a:ext cx="707454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spc="-5" dirty="0" smtClean="0">
                <a:solidFill>
                  <a:srgbClr val="E01737"/>
                </a:solidFill>
              </a:rPr>
              <a:t>TALE OF ELECTRICAL ENERGY</a:t>
            </a:r>
            <a:endParaRPr sz="2800" dirty="0"/>
          </a:p>
        </p:txBody>
      </p:sp>
      <p:sp>
        <p:nvSpPr>
          <p:cNvPr id="6" name="object 6"/>
          <p:cNvSpPr txBox="1"/>
          <p:nvPr/>
        </p:nvSpPr>
        <p:spPr>
          <a:xfrm>
            <a:off x="1939670" y="6450374"/>
            <a:ext cx="170180" cy="18986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000" spc="-5" dirty="0">
                <a:solidFill>
                  <a:srgbClr val="0A1A57"/>
                </a:solidFill>
                <a:latin typeface="Arial"/>
                <a:cs typeface="Arial"/>
              </a:rPr>
              <a:t>4</a:t>
            </a:fld>
            <a:endParaRPr sz="1000"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354077" y="1577008"/>
            <a:ext cx="3456384" cy="3528392"/>
            <a:chOff x="2723389" y="1957806"/>
            <a:chExt cx="3456384" cy="3528392"/>
          </a:xfrm>
        </p:grpSpPr>
        <p:sp>
          <p:nvSpPr>
            <p:cNvPr id="10" name="Oval 9"/>
            <p:cNvSpPr/>
            <p:nvPr/>
          </p:nvSpPr>
          <p:spPr>
            <a:xfrm>
              <a:off x="2723389" y="1957806"/>
              <a:ext cx="3456384" cy="352839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dirty="0" smtClean="0">
                  <a:solidFill>
                    <a:schemeClr val="tx1"/>
                  </a:solidFill>
                </a:rPr>
                <a:t>50 Hz</a:t>
              </a:r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707904" y="2865643"/>
              <a:ext cx="1368152" cy="157146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318047" y="2793635"/>
              <a:ext cx="720080" cy="121142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3738094" y="3899170"/>
              <a:ext cx="84009" cy="18637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0210800" y="4442452"/>
            <a:ext cx="1009776" cy="1130104"/>
            <a:chOff x="2699792" y="1916832"/>
            <a:chExt cx="3456384" cy="3528392"/>
          </a:xfrm>
        </p:grpSpPr>
        <p:sp>
          <p:nvSpPr>
            <p:cNvPr id="15" name="Oval 14"/>
            <p:cNvSpPr/>
            <p:nvPr/>
          </p:nvSpPr>
          <p:spPr>
            <a:xfrm>
              <a:off x="2699792" y="1916832"/>
              <a:ext cx="3456384" cy="352839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07904" y="2793635"/>
              <a:ext cx="1703143" cy="16434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347861" y="2366476"/>
              <a:ext cx="1570228" cy="18299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dirty="0" smtClean="0">
                  <a:solidFill>
                    <a:schemeClr val="tx1"/>
                  </a:solidFill>
                </a:rPr>
                <a:t>L</a:t>
              </a:r>
              <a:endParaRPr lang="en-US" sz="30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Arrow Connector 17"/>
            <p:cNvCxnSpPr>
              <a:endCxn id="16" idx="3"/>
            </p:cNvCxnSpPr>
            <p:nvPr/>
          </p:nvCxnSpPr>
          <p:spPr>
            <a:xfrm flipH="1" flipV="1">
              <a:off x="3957322" y="4196429"/>
              <a:ext cx="305349" cy="15500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0564952" y="1705877"/>
            <a:ext cx="1009776" cy="1130104"/>
            <a:chOff x="5874630" y="2048203"/>
            <a:chExt cx="1009776" cy="1130104"/>
          </a:xfrm>
        </p:grpSpPr>
        <p:grpSp>
          <p:nvGrpSpPr>
            <p:cNvPr id="20" name="Group 19"/>
            <p:cNvGrpSpPr/>
            <p:nvPr/>
          </p:nvGrpSpPr>
          <p:grpSpPr>
            <a:xfrm>
              <a:off x="5874630" y="2048203"/>
              <a:ext cx="1009776" cy="1130104"/>
              <a:chOff x="2699792" y="1916832"/>
              <a:chExt cx="3456384" cy="3528392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699792" y="1916832"/>
                <a:ext cx="3456384" cy="352839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419872" y="2847845"/>
                <a:ext cx="1991175" cy="180633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156457" y="2630779"/>
                <a:ext cx="1570228" cy="20234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dirty="0">
                    <a:solidFill>
                      <a:schemeClr val="tx1"/>
                    </a:solidFill>
                  </a:rPr>
                  <a:t>G</a:t>
                </a:r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1" name="Straight Arrow Connector 20"/>
            <p:cNvCxnSpPr>
              <a:endCxn id="24" idx="4"/>
            </p:cNvCxnSpPr>
            <p:nvPr/>
          </p:nvCxnSpPr>
          <p:spPr>
            <a:xfrm flipV="1">
              <a:off x="6398427" y="2924944"/>
              <a:ext cx="131135" cy="4711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825592" y="4314472"/>
            <a:ext cx="1009776" cy="1130104"/>
            <a:chOff x="5874630" y="2048203"/>
            <a:chExt cx="1009776" cy="1130104"/>
          </a:xfrm>
        </p:grpSpPr>
        <p:grpSp>
          <p:nvGrpSpPr>
            <p:cNvPr id="26" name="Group 25"/>
            <p:cNvGrpSpPr/>
            <p:nvPr/>
          </p:nvGrpSpPr>
          <p:grpSpPr>
            <a:xfrm>
              <a:off x="5874630" y="2048203"/>
              <a:ext cx="1009776" cy="1130104"/>
              <a:chOff x="2699792" y="1916832"/>
              <a:chExt cx="3456384" cy="3528392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99792" y="1916832"/>
                <a:ext cx="3456384" cy="352839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419872" y="2847845"/>
                <a:ext cx="1991175" cy="180633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156457" y="2630779"/>
                <a:ext cx="1570228" cy="20234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000" dirty="0">
                    <a:solidFill>
                      <a:schemeClr val="tx1"/>
                    </a:solidFill>
                  </a:rPr>
                  <a:t>G</a:t>
                </a:r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7" name="Straight Arrow Connector 26"/>
            <p:cNvCxnSpPr>
              <a:endCxn id="30" idx="4"/>
            </p:cNvCxnSpPr>
            <p:nvPr/>
          </p:nvCxnSpPr>
          <p:spPr>
            <a:xfrm flipV="1">
              <a:off x="6398427" y="2924944"/>
              <a:ext cx="131135" cy="4711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746266" y="1429128"/>
            <a:ext cx="1009776" cy="1130104"/>
            <a:chOff x="2699792" y="1916832"/>
            <a:chExt cx="3456384" cy="3528392"/>
          </a:xfrm>
        </p:grpSpPr>
        <p:sp>
          <p:nvSpPr>
            <p:cNvPr id="32" name="Oval 31"/>
            <p:cNvSpPr/>
            <p:nvPr/>
          </p:nvSpPr>
          <p:spPr>
            <a:xfrm>
              <a:off x="2699792" y="1916832"/>
              <a:ext cx="3456384" cy="352839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707904" y="2793635"/>
              <a:ext cx="1703143" cy="164347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347861" y="2366476"/>
              <a:ext cx="1570228" cy="18299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dirty="0" smtClean="0">
                  <a:solidFill>
                    <a:schemeClr val="tx1"/>
                  </a:solidFill>
                </a:rPr>
                <a:t>L</a:t>
              </a:r>
              <a:endParaRPr lang="en-US" sz="3000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/>
            <p:cNvCxnSpPr>
              <a:endCxn id="33" idx="3"/>
            </p:cNvCxnSpPr>
            <p:nvPr/>
          </p:nvCxnSpPr>
          <p:spPr>
            <a:xfrm flipH="1" flipV="1">
              <a:off x="3957322" y="4196429"/>
              <a:ext cx="305349" cy="15500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527418" y="791467"/>
            <a:ext cx="49904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Demand and Supply Must Balance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(electricity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supply and demand)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880809" y="5672839"/>
            <a:ext cx="519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power system balance can be represented by a wheel, accelerated by generation (P) and decelerated by load (L)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154422" y="6147323"/>
            <a:ext cx="1868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Figure provided by J. Frunt </a:t>
            </a:r>
          </a:p>
        </p:txBody>
      </p:sp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507537261"/>
              </p:ext>
            </p:extLst>
          </p:nvPr>
        </p:nvGraphicFramePr>
        <p:xfrm>
          <a:off x="-713044" y="6857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573119" y="1649985"/>
            <a:ext cx="121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 in the right form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3881671" y="1639504"/>
            <a:ext cx="121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 at the right place</a:t>
            </a:r>
            <a:endParaRPr lang="en-GB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689580" y="3893326"/>
            <a:ext cx="1340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 at the right time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381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/>
      <p:bldP spid="37" grpId="0"/>
      <p:bldGraphic spid="40" grpId="0">
        <p:bldAsOne/>
      </p:bldGraphic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254564"/>
            <a:ext cx="9577063" cy="63293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STRUCTURE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 THE 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POWER SYSTEM</a:t>
            </a:r>
            <a:endParaRPr lang="en-GB" sz="3200" b="1" dirty="0">
              <a:solidFill>
                <a:srgbClr val="7030A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-1" y="4906149"/>
            <a:ext cx="4343401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</a:rPr>
              <a:t>The vertically integrated industry is unbundled leading to separate </a:t>
            </a:r>
            <a:r>
              <a:rPr lang="en-US" sz="2000" dirty="0">
                <a:solidFill>
                  <a:srgbClr val="C00000"/>
                </a:solidFill>
              </a:rPr>
              <a:t>generation, transmission, distribution </a:t>
            </a:r>
            <a:r>
              <a:rPr lang="en-US" sz="2000" dirty="0">
                <a:solidFill>
                  <a:srgbClr val="002060"/>
                </a:solidFill>
              </a:rPr>
              <a:t>and </a:t>
            </a:r>
            <a:r>
              <a:rPr lang="en-US" sz="2000" dirty="0">
                <a:solidFill>
                  <a:srgbClr val="C00000"/>
                </a:solidFill>
              </a:rPr>
              <a:t>trading/supply companies</a:t>
            </a:r>
            <a:r>
              <a:rPr lang="en-US" sz="2000" dirty="0">
                <a:solidFill>
                  <a:srgbClr val="002060"/>
                </a:solidFill>
              </a:rPr>
              <a:t>, each having specific tasks.</a:t>
            </a:r>
          </a:p>
        </p:txBody>
      </p:sp>
      <p:sp>
        <p:nvSpPr>
          <p:cNvPr id="88" name="Slide Number Placeholder 87"/>
          <p:cNvSpPr>
            <a:spLocks noGrp="1"/>
          </p:cNvSpPr>
          <p:nvPr>
            <p:ph type="sldNum" sz="quarter" idx="4294967295"/>
          </p:nvPr>
        </p:nvSpPr>
        <p:spPr>
          <a:xfrm>
            <a:off x="1295400" y="6507247"/>
            <a:ext cx="459114" cy="337581"/>
          </a:xfrm>
          <a:prstGeom prst="rect">
            <a:avLst/>
          </a:prstGeom>
        </p:spPr>
        <p:txBody>
          <a:bodyPr/>
          <a:lstStyle/>
          <a:p>
            <a:fld id="{5FF55C8E-1A53-4464-AECF-6A454CB6D7A8}" type="slidenum">
              <a:rPr lang="nl-NL" sz="1600" smtClean="0"/>
              <a:pPr/>
              <a:t>5</a:t>
            </a:fld>
            <a:endParaRPr lang="nl-NL" sz="1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87501"/>
            <a:ext cx="9296400" cy="41809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92085" y="3295467"/>
            <a:ext cx="7699915" cy="3407959"/>
            <a:chOff x="4363514" y="3000054"/>
            <a:chExt cx="7699915" cy="3407959"/>
          </a:xfrm>
        </p:grpSpPr>
        <p:sp>
          <p:nvSpPr>
            <p:cNvPr id="5" name="Rectangle 4"/>
            <p:cNvSpPr/>
            <p:nvPr/>
          </p:nvSpPr>
          <p:spPr>
            <a:xfrm>
              <a:off x="4363514" y="3048000"/>
              <a:ext cx="7676086" cy="336001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3514" y="3000054"/>
              <a:ext cx="7699915" cy="3407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3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3636" y="821436"/>
            <a:ext cx="9494007" cy="48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65007" y="179831"/>
            <a:ext cx="3358896" cy="50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4977" y="850214"/>
            <a:ext cx="4146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E01737"/>
                </a:solidFill>
              </a:rPr>
              <a:t>TODAY’S</a:t>
            </a:r>
            <a:r>
              <a:rPr sz="2800" spc="-30" dirty="0">
                <a:solidFill>
                  <a:srgbClr val="E01737"/>
                </a:solidFill>
              </a:rPr>
              <a:t> </a:t>
            </a:r>
            <a:r>
              <a:rPr sz="2800" spc="-10" dirty="0">
                <a:solidFill>
                  <a:srgbClr val="E01737"/>
                </a:solidFill>
              </a:rPr>
              <a:t>CHALLENGES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939670" y="6450374"/>
            <a:ext cx="240029" cy="18986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000" spc="-5" dirty="0">
                <a:solidFill>
                  <a:srgbClr val="0A1A57"/>
                </a:solidFill>
                <a:latin typeface="Arial"/>
                <a:cs typeface="Arial"/>
              </a:rPr>
              <a:t>6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92359" y="6567529"/>
            <a:ext cx="1599565" cy="17526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"/>
                <a:cs typeface="Arial"/>
              </a:rPr>
              <a:t>Source: Marco C.</a:t>
            </a:r>
            <a:r>
              <a:rPr sz="1050" spc="-10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Janssen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22677" y="1766543"/>
            <a:ext cx="8503285" cy="3770629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390"/>
              </a:spcBef>
              <a:buClr>
                <a:srgbClr val="000050"/>
              </a:buClr>
              <a:buSzPct val="60416"/>
              <a:buFont typeface="Wingdings"/>
              <a:buChar char=""/>
              <a:tabLst>
                <a:tab pos="367665" algn="l"/>
                <a:tab pos="368300" algn="l"/>
              </a:tabLst>
            </a:pPr>
            <a:r>
              <a:rPr sz="2400" b="1" spc="-5" dirty="0">
                <a:solidFill>
                  <a:srgbClr val="0A1A57"/>
                </a:solidFill>
                <a:latin typeface="Arial"/>
                <a:cs typeface="Arial"/>
              </a:rPr>
              <a:t>The </a:t>
            </a:r>
            <a:r>
              <a:rPr sz="2400" b="1" dirty="0">
                <a:solidFill>
                  <a:srgbClr val="0A1A57"/>
                </a:solidFill>
                <a:latin typeface="Arial"/>
                <a:cs typeface="Arial"/>
              </a:rPr>
              <a:t>world </a:t>
            </a:r>
            <a:r>
              <a:rPr sz="2400" b="1" spc="-5" dirty="0">
                <a:solidFill>
                  <a:srgbClr val="0A1A57"/>
                </a:solidFill>
                <a:latin typeface="Arial"/>
                <a:cs typeface="Arial"/>
              </a:rPr>
              <a:t>today </a:t>
            </a:r>
            <a:r>
              <a:rPr sz="2400" b="1" dirty="0">
                <a:solidFill>
                  <a:srgbClr val="0A1A57"/>
                </a:solidFill>
                <a:latin typeface="Arial"/>
                <a:cs typeface="Arial"/>
              </a:rPr>
              <a:t>faces </a:t>
            </a:r>
            <a:r>
              <a:rPr sz="2400" b="1" spc="-5" dirty="0">
                <a:solidFill>
                  <a:srgbClr val="0A1A57"/>
                </a:solidFill>
                <a:latin typeface="Arial"/>
                <a:cs typeface="Arial"/>
              </a:rPr>
              <a:t>many challenges </a:t>
            </a:r>
            <a:r>
              <a:rPr sz="2400" b="1" dirty="0">
                <a:solidFill>
                  <a:srgbClr val="0A1A57"/>
                </a:solidFill>
                <a:latin typeface="Arial"/>
                <a:cs typeface="Arial"/>
              </a:rPr>
              <a:t>of which a</a:t>
            </a:r>
            <a:r>
              <a:rPr sz="2400" b="1" spc="-80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A1A57"/>
                </a:solidFill>
                <a:latin typeface="Arial"/>
                <a:cs typeface="Arial"/>
              </a:rPr>
              <a:t>large</a:t>
            </a:r>
            <a:endParaRPr sz="2400">
              <a:latin typeface="Arial"/>
              <a:cs typeface="Arial"/>
            </a:endParaRPr>
          </a:p>
          <a:p>
            <a:pPr marL="367665">
              <a:lnSpc>
                <a:spcPct val="100000"/>
              </a:lnSpc>
              <a:spcBef>
                <a:spcPts val="290"/>
              </a:spcBef>
            </a:pPr>
            <a:r>
              <a:rPr sz="2400" b="1" spc="-5" dirty="0">
                <a:solidFill>
                  <a:srgbClr val="0A1A57"/>
                </a:solidFill>
                <a:latin typeface="Arial"/>
                <a:cs typeface="Arial"/>
              </a:rPr>
              <a:t>number are related to energy and it’s</a:t>
            </a:r>
            <a:r>
              <a:rPr sz="2400" b="1" spc="-20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A1A57"/>
                </a:solidFill>
                <a:latin typeface="Arial"/>
                <a:cs typeface="Arial"/>
              </a:rPr>
              <a:t>consumption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000"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Clr>
                <a:srgbClr val="000050"/>
              </a:buClr>
              <a:buSzPct val="60416"/>
              <a:buFont typeface="Wingdings"/>
              <a:buChar char=""/>
              <a:tabLst>
                <a:tab pos="367665" algn="l"/>
                <a:tab pos="368300" algn="l"/>
              </a:tabLst>
            </a:pPr>
            <a:r>
              <a:rPr sz="2400" b="1" dirty="0">
                <a:solidFill>
                  <a:srgbClr val="0A1A57"/>
                </a:solidFill>
                <a:latin typeface="Arial"/>
                <a:cs typeface="Arial"/>
              </a:rPr>
              <a:t>To </a:t>
            </a:r>
            <a:r>
              <a:rPr sz="2400" b="1" spc="-5" dirty="0">
                <a:solidFill>
                  <a:srgbClr val="0A1A57"/>
                </a:solidFill>
                <a:latin typeface="Arial"/>
                <a:cs typeface="Arial"/>
              </a:rPr>
              <a:t>name a</a:t>
            </a:r>
            <a:r>
              <a:rPr sz="2400" b="1" spc="-15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400" b="1" spc="0" dirty="0">
                <a:solidFill>
                  <a:srgbClr val="0A1A57"/>
                </a:solidFill>
                <a:latin typeface="Arial"/>
                <a:cs typeface="Arial"/>
              </a:rPr>
              <a:t>few:</a:t>
            </a:r>
            <a:endParaRPr sz="2400">
              <a:latin typeface="Arial"/>
              <a:cs typeface="Arial"/>
            </a:endParaRPr>
          </a:p>
          <a:p>
            <a:pPr marL="725805" lvl="1" indent="-358140">
              <a:lnSpc>
                <a:spcPct val="100000"/>
              </a:lnSpc>
              <a:spcBef>
                <a:spcPts val="775"/>
              </a:spcBef>
              <a:buClr>
                <a:srgbClr val="000000"/>
              </a:buClr>
              <a:buSzPct val="75000"/>
              <a:buChar char="–"/>
              <a:tabLst>
                <a:tab pos="725805" algn="l"/>
                <a:tab pos="726440" algn="l"/>
              </a:tabLst>
            </a:pP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Global</a:t>
            </a:r>
            <a:r>
              <a:rPr sz="2000" spc="-20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warming</a:t>
            </a:r>
            <a:endParaRPr sz="2000">
              <a:latin typeface="Arial"/>
              <a:cs typeface="Arial"/>
            </a:endParaRPr>
          </a:p>
          <a:p>
            <a:pPr marL="725805" lvl="1" indent="-35814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75000"/>
              <a:buChar char="–"/>
              <a:tabLst>
                <a:tab pos="725805" algn="l"/>
                <a:tab pos="726440" algn="l"/>
              </a:tabLst>
            </a:pP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Depletion of</a:t>
            </a:r>
            <a:r>
              <a:rPr sz="2000" spc="-40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resources</a:t>
            </a:r>
            <a:endParaRPr sz="2000">
              <a:latin typeface="Arial"/>
              <a:cs typeface="Arial"/>
            </a:endParaRPr>
          </a:p>
          <a:p>
            <a:pPr marL="725805" lvl="1" indent="-35814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75000"/>
              <a:buChar char="–"/>
              <a:tabLst>
                <a:tab pos="725805" algn="l"/>
                <a:tab pos="726440" algn="l"/>
              </a:tabLst>
            </a:pP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Energy dependency of the</a:t>
            </a:r>
            <a:r>
              <a:rPr sz="2000" spc="-100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economy</a:t>
            </a:r>
            <a:endParaRPr sz="2000">
              <a:latin typeface="Arial"/>
              <a:cs typeface="Arial"/>
            </a:endParaRPr>
          </a:p>
          <a:p>
            <a:pPr marL="725805" lvl="1" indent="-35814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75000"/>
              <a:buChar char="–"/>
              <a:tabLst>
                <a:tab pos="725805" algn="l"/>
                <a:tab pos="726440" algn="l"/>
              </a:tabLst>
            </a:pP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Population</a:t>
            </a:r>
            <a:r>
              <a:rPr sz="2000" spc="-25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growth</a:t>
            </a:r>
            <a:endParaRPr sz="2000">
              <a:latin typeface="Arial"/>
              <a:cs typeface="Arial"/>
            </a:endParaRPr>
          </a:p>
          <a:p>
            <a:pPr marL="725805" lvl="1" indent="-35814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75000"/>
              <a:buChar char="–"/>
              <a:tabLst>
                <a:tab pos="725805" algn="l"/>
                <a:tab pos="726440" algn="l"/>
              </a:tabLst>
            </a:pP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Environmental</a:t>
            </a:r>
            <a:r>
              <a:rPr sz="2000" spc="-40" dirty="0">
                <a:solidFill>
                  <a:srgbClr val="0A1A57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1A57"/>
                </a:solidFill>
                <a:latin typeface="Arial"/>
                <a:cs typeface="Arial"/>
              </a:rPr>
              <a:t>awareness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867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05800" y="6550223"/>
            <a:ext cx="3844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https://ec.europa.eu/jrc/en/efsi/energy-transition</a:t>
            </a:r>
          </a:p>
        </p:txBody>
      </p:sp>
    </p:spTree>
    <p:extLst>
      <p:ext uri="{BB962C8B-B14F-4D97-AF65-F5344CB8AC3E}">
        <p14:creationId xmlns:p14="http://schemas.microsoft.com/office/powerpoint/2010/main" val="41983306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12F06-D5AD-4F8F-A3E4-0708EACA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510703"/>
            <a:ext cx="11530018" cy="33855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RENEWABLE ENERGY IN TOTAL FINAL ENERGY CONSUMPTION, BY SECTOR, 2015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B82F73-2E67-478A-B5E2-23665BB8A9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C505A8E-F6FA-4478-92C9-D27F96A6F72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14AC160-BC43-4047-9801-683865308EF6}"/>
              </a:ext>
            </a:extLst>
          </p:cNvPr>
          <p:cNvGrpSpPr/>
          <p:nvPr/>
        </p:nvGrpSpPr>
        <p:grpSpPr>
          <a:xfrm>
            <a:off x="2006231" y="1586515"/>
            <a:ext cx="8462029" cy="4064000"/>
            <a:chOff x="1686605" y="1560739"/>
            <a:chExt cx="8601075" cy="43243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69CA70B-5F33-4680-AED8-C97E47EF5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6605" y="1560739"/>
              <a:ext cx="8601075" cy="43243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4AB3357-21D5-4241-89D8-86BCA428B014}"/>
                </a:ext>
              </a:extLst>
            </p:cNvPr>
            <p:cNvSpPr/>
            <p:nvPr/>
          </p:nvSpPr>
          <p:spPr>
            <a:xfrm>
              <a:off x="1686605" y="5627914"/>
              <a:ext cx="2210481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A39608D5-9C99-4F2D-922D-F521CF675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6231" y="5641976"/>
            <a:ext cx="2143125" cy="714375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7010400" y="6542447"/>
            <a:ext cx="2676524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dirty="0" smtClean="0">
                <a:latin typeface="Arial"/>
                <a:cs typeface="Arial"/>
              </a:rPr>
              <a:t>Source</a:t>
            </a:r>
            <a:r>
              <a:rPr lang="en-US" sz="1050" dirty="0" smtClean="0">
                <a:latin typeface="Arial"/>
                <a:cs typeface="Arial"/>
              </a:rPr>
              <a:t>: </a:t>
            </a:r>
            <a:r>
              <a:rPr lang="en-US" sz="1050" dirty="0" err="1"/>
              <a:t>Dejan</a:t>
            </a:r>
            <a:r>
              <a:rPr lang="en-US" sz="1050" dirty="0"/>
              <a:t> </a:t>
            </a:r>
            <a:r>
              <a:rPr lang="en-US" sz="1050" dirty="0" err="1"/>
              <a:t>Ostojic</a:t>
            </a:r>
            <a:r>
              <a:rPr lang="en-US" sz="1050" dirty="0"/>
              <a:t> </a:t>
            </a:r>
            <a:endParaRPr sz="1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5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B0502-6871-4FC2-A1AC-AD5BDE42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13" y="464537"/>
            <a:ext cx="11282705" cy="43088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GLOBAL ENERGY TRANSITION (2015-2035)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C3D2E1C-779A-482D-A861-14185E4B1CA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C505A8E-F6FA-4478-92C9-D27F96A6F72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307896-F614-4FA4-BA3C-23540C6B9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51" y="1346005"/>
            <a:ext cx="5366349" cy="4970591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sz="2400" dirty="0"/>
              <a:t>Two drivers of GET: </a:t>
            </a:r>
            <a:r>
              <a:rPr lang="en-US" sz="2400" dirty="0">
                <a:solidFill>
                  <a:srgbClr val="FF0000"/>
                </a:solidFill>
              </a:rPr>
              <a:t>Renewables and Electrification: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 err="1" smtClean="0"/>
              <a:t>Decarbonization</a:t>
            </a:r>
            <a:r>
              <a:rPr lang="en-US" sz="2400" b="0" dirty="0" smtClean="0"/>
              <a:t> </a:t>
            </a:r>
            <a:r>
              <a:rPr lang="en-US" sz="2400" b="0" dirty="0"/>
              <a:t>of energy use requires </a:t>
            </a:r>
            <a:r>
              <a:rPr lang="en-US" sz="2400" b="0" dirty="0" smtClean="0"/>
              <a:t>“</a:t>
            </a:r>
            <a:r>
              <a:rPr lang="en-US" sz="2400" u="sng" dirty="0" smtClean="0">
                <a:solidFill>
                  <a:srgbClr val="C00000"/>
                </a:solidFill>
              </a:rPr>
              <a:t>deep electrification</a:t>
            </a:r>
            <a:r>
              <a:rPr lang="en-US" sz="2400" b="0" dirty="0" smtClean="0">
                <a:solidFill>
                  <a:srgbClr val="C00000"/>
                </a:solidFill>
              </a:rPr>
              <a:t>”</a:t>
            </a:r>
            <a:r>
              <a:rPr lang="en-US" sz="2400" b="0" dirty="0" smtClean="0">
                <a:solidFill>
                  <a:schemeClr val="tx1"/>
                </a:solidFill>
              </a:rPr>
              <a:t>, </a:t>
            </a:r>
            <a:r>
              <a:rPr lang="en-US" sz="2400" b="0" dirty="0">
                <a:solidFill>
                  <a:schemeClr val="tx1"/>
                </a:solidFill>
              </a:rPr>
              <a:t>particularly in transport and </a:t>
            </a:r>
            <a:r>
              <a:rPr lang="en-US" sz="2400" b="0" dirty="0" smtClean="0">
                <a:solidFill>
                  <a:schemeClr val="tx1"/>
                </a:solidFill>
              </a:rPr>
              <a:t>industry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2400" dirty="0" err="1" smtClean="0">
                <a:solidFill>
                  <a:schemeClr val="tx1"/>
                </a:solidFill>
              </a:rPr>
              <a:t>Decarbonization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</a:rPr>
              <a:t>targets (particularly in the EU) will drive the transformation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Peak </a:t>
            </a:r>
            <a:r>
              <a:rPr lang="en-US" sz="2400" dirty="0">
                <a:solidFill>
                  <a:schemeClr val="tx1"/>
                </a:solidFill>
              </a:rPr>
              <a:t>oil demand </a:t>
            </a:r>
            <a:r>
              <a:rPr lang="en-US" sz="2400" b="0" dirty="0">
                <a:solidFill>
                  <a:schemeClr val="tx1"/>
                </a:solidFill>
              </a:rPr>
              <a:t>by 2035 and significant reduction in the use of natural gas </a:t>
            </a:r>
            <a:r>
              <a:rPr lang="en-US" sz="2400" b="0" dirty="0" smtClean="0">
                <a:solidFill>
                  <a:schemeClr val="tx1"/>
                </a:solidFill>
              </a:rPr>
              <a:t>thereafter.</a:t>
            </a:r>
            <a:endParaRPr lang="en-US" sz="2400" b="0" dirty="0">
              <a:solidFill>
                <a:schemeClr val="tx1"/>
              </a:solidFill>
            </a:endParaRPr>
          </a:p>
          <a:p>
            <a:pPr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06765E-A0AB-4C41-A2BE-DBDA7375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814178"/>
            <a:ext cx="5894879" cy="36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17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629</Words>
  <Application>Microsoft Office PowerPoint</Application>
  <PresentationFormat>Widescreen</PresentationFormat>
  <Paragraphs>112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Arial Black</vt:lpstr>
      <vt:lpstr>Blackadder ITC</vt:lpstr>
      <vt:lpstr>Calibri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Applied Research</vt:lpstr>
      <vt:lpstr>TALE OF ELECTRICAL ENERGY</vt:lpstr>
      <vt:lpstr>PowerPoint Presentation</vt:lpstr>
      <vt:lpstr>TODAY’S CHALLENGES</vt:lpstr>
      <vt:lpstr>PowerPoint Presentation</vt:lpstr>
      <vt:lpstr>RENEWABLE ENERGY IN TOTAL FINAL ENERGY CONSUMPTION, BY SECTOR, 2015</vt:lpstr>
      <vt:lpstr>GLOBAL ENERGY TRANSITION (2015-2035)</vt:lpstr>
      <vt:lpstr>WHY ALL ELECTRIC? </vt:lpstr>
      <vt:lpstr>WHY ALL ELECTRIC (2)? </vt:lpstr>
      <vt:lpstr>ALL ELECTRIC  - WHAT ARE THE CONSEQUENCES FOR THE ELECTRICITY NETWORK?</vt:lpstr>
      <vt:lpstr>OVERLOAD OF THE GRID</vt:lpstr>
      <vt:lpstr>European Technology Platform Smart Grids</vt:lpstr>
      <vt:lpstr>SMART GRID – FROM GRID TO NETWORK</vt:lpstr>
      <vt:lpstr>SMART GRID –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Smids Bertha</dc:creator>
  <cp:lastModifiedBy>Ballard Asare-Bediako</cp:lastModifiedBy>
  <cp:revision>260</cp:revision>
  <dcterms:created xsi:type="dcterms:W3CDTF">2017-12-11T21:27:30Z</dcterms:created>
  <dcterms:modified xsi:type="dcterms:W3CDTF">2019-05-19T17:15:44Z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2017-04-05T00:00:00Z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2017-12-11T00:00:00Z</vt:filetime>
  </property>
</Properties>
</file>